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033" autoAdjust="0"/>
  </p:normalViewPr>
  <p:slideViewPr>
    <p:cSldViewPr snapToGrid="0">
      <p:cViewPr>
        <p:scale>
          <a:sx n="75" d="100"/>
          <a:sy n="75" d="100"/>
        </p:scale>
        <p:origin x="36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1" name="Shape 28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1" name="Shape 3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移动应用体验与桌面体验的不同之处在于，用户与应用的互动并不总是在同一位置开始，而是经常以不确定的方式开始。例如，如果您从主屏幕打开电子邮件应用，可能会看到电子邮件列表，如果您通过社交媒体应用启动电子邮件应用，则可能会直接进入电子邮件应用的邮件撰写界面。</a:t>
            </a:r>
          </a:p>
          <a:p>
            <a:pPr>
              <a:defRPr sz="1100"/>
            </a:pPr>
            <a:endParaRPr/>
          </a:p>
          <a:p>
            <a:pPr>
              <a:defRPr sz="1100"/>
            </a:pPr>
            <a:r>
              <a:t>Activity 类的目的就是促进这种范式的实现。当一个应用调用另一个应用时，调用方应用会调用另一个应用中的 Activity，而不是整个应用。通过这种方式，Activity 充当了应用与用户互动的入口点。您可以将 Activity 实现为 Activity 类的子类。</a:t>
            </a:r>
          </a:p>
          <a:p>
            <a:pPr>
              <a:defRPr sz="1100"/>
            </a:pPr>
            <a:endParaRPr/>
          </a:p>
          <a:p>
            <a:pPr>
              <a:defRPr sz="1100"/>
            </a:pPr>
            <a:r>
              <a:t>Activity 提供窗口供应用在其中绘制界面。此窗口通常会填满屏幕，但也可能比屏幕小，并浮动在其他窗口上面。通常，一个 Activity 实现应用中的一个屏幕。例如，应用中的一个 Activity 实现“偏好设置”屏幕，而另一个 Activity 实现“选择照片”屏幕。</a:t>
            </a:r>
          </a:p>
          <a:p>
            <a:pPr>
              <a:defRPr sz="1100"/>
            </a:pPr>
            <a:endParaRPr/>
          </a:p>
          <a:p>
            <a:pPr>
              <a:defRPr sz="1100"/>
            </a:pPr>
            <a:r>
              <a:t>大多数应用包含多个屏幕，这意味着它们包含多个 Activity。通常，应用中的一个 Activity 会被指定为主 Activity，这是用户启动应用时出现的第一个屏幕。然后，每个 Activity 可以启动另一个 Activity，以执行不同的操作。例如，一个简单的电子邮件应用中的主 Activity 可能会提供显示电子邮件收件箱的屏幕。主 Activity 可能会从该屏幕启动其他 Activity，以提供执行写邮件和打开邮件这类任务的屏幕。</a:t>
            </a:r>
          </a:p>
          <a:p>
            <a:pPr>
              <a:defRPr sz="1100"/>
            </a:pPr>
            <a:endParaRPr/>
          </a:p>
          <a:p>
            <a:pPr>
              <a:defRPr sz="1100"/>
            </a:pPr>
            <a:r>
              <a:t>虽然应用中的各个 Activity 协同工作形成统一的用户体验，但每个 Activity 与其他 Activity 之间只存在松散的关联，应用内不同 Activity 之间的依赖关系通常很小。事实上，Activity 经常会启动属于其他应用的 Activity。例如，浏览器应用可能会启动社交媒体应用的“分享”Activity。</a:t>
            </a:r>
          </a:p>
          <a:p>
            <a:pPr>
              <a:defRPr sz="1100"/>
            </a:pPr>
            <a:endParaRPr/>
          </a:p>
          <a:p>
            <a:pPr>
              <a:defRPr sz="1100"/>
            </a:pPr>
            <a:r>
              <a:t>要在应用中使用 Activity，您必须在应用的清单中注册关于 Activity 的信息，并且必须适当地管理 Activity 的生命周期。本文的后续内容将介绍这些主题。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1" name="Shape 6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dirty="0" err="1"/>
              <a:t>现场演示一下</a:t>
            </a:r>
            <a:r>
              <a:rPr dirty="0"/>
              <a:t> view </a:t>
            </a:r>
            <a:r>
              <a:rPr dirty="0" err="1"/>
              <a:t>的各种属性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32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24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098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9626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1" name="Shape 6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没有限制说，我们一定要在 oncreate 中进行布局的装载，我们可以在 resumed 状态之前任意一个生命周期装载都可以的</a:t>
            </a:r>
          </a:p>
          <a:p>
            <a:pPr>
              <a:defRPr sz="1100"/>
            </a:pPr>
            <a:r>
              <a:t>只是通常情况下，我们都是在 oncreate 中进行装载的，这样的效果最好，尽早准备好界面，有助于整体体验的提升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8" name="Shape 6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dirty="0" err="1"/>
              <a:t>一般地，layout</a:t>
            </a:r>
            <a:r>
              <a:rPr dirty="0"/>
              <a:t> </a:t>
            </a:r>
            <a:r>
              <a:rPr dirty="0" err="1"/>
              <a:t>中都会有很多的</a:t>
            </a:r>
            <a:r>
              <a:rPr dirty="0"/>
              <a:t> </a:t>
            </a:r>
            <a:r>
              <a:rPr dirty="0" err="1"/>
              <a:t>view，为了方便地进行</a:t>
            </a:r>
            <a:r>
              <a:rPr dirty="0"/>
              <a:t> view </a:t>
            </a:r>
            <a:r>
              <a:rPr dirty="0" err="1"/>
              <a:t>的定位，我们需要对每一个</a:t>
            </a:r>
            <a:r>
              <a:rPr dirty="0"/>
              <a:t> view </a:t>
            </a:r>
            <a:r>
              <a:rPr dirty="0" err="1"/>
              <a:t>指定一个</a:t>
            </a:r>
            <a:r>
              <a:rPr dirty="0"/>
              <a:t> id。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6" name="Shape 6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dirty="0" err="1"/>
              <a:t>一般地，layout</a:t>
            </a:r>
            <a:r>
              <a:rPr dirty="0"/>
              <a:t> </a:t>
            </a:r>
            <a:r>
              <a:rPr dirty="0" err="1"/>
              <a:t>中都会有很多的</a:t>
            </a:r>
            <a:r>
              <a:rPr dirty="0"/>
              <a:t> </a:t>
            </a:r>
            <a:r>
              <a:rPr dirty="0" err="1"/>
              <a:t>view，为了方便地进行</a:t>
            </a:r>
            <a:r>
              <a:rPr dirty="0"/>
              <a:t> view </a:t>
            </a:r>
            <a:r>
              <a:rPr dirty="0" err="1"/>
              <a:t>的定位，我们需要对每一个</a:t>
            </a:r>
            <a:r>
              <a:rPr dirty="0"/>
              <a:t> view </a:t>
            </a:r>
            <a:r>
              <a:rPr dirty="0" err="1"/>
              <a:t>指定一个</a:t>
            </a:r>
            <a:r>
              <a:rPr dirty="0"/>
              <a:t> id。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一般地，layout 中都会有很多的 view，为了方便地进行 view 的定位，我们需要对每一个 view 指定一个 id。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1945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4" name="Shape 3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可以看到，activity 中的界面整体上分为两个部分：</a:t>
            </a:r>
          </a:p>
          <a:p>
            <a:pPr>
              <a:defRPr sz="1100"/>
            </a:pPr>
            <a:r>
              <a:t>1. title：展示一分页面的标题部分，一般系统主题中会带一个默认 style 的 title，在需要的情况下，titile 部分可以不存在</a:t>
            </a:r>
          </a:p>
          <a:p>
            <a:pPr>
              <a:defRPr sz="1100"/>
            </a:pPr>
            <a:r>
              <a:t>2. content view：展示一个页面的主题内容，这部分是开发者关心的重点，这部分展示了主要的内容</a:t>
            </a:r>
          </a:p>
          <a:p>
            <a:pPr>
              <a:defRPr sz="1100"/>
            </a:pPr>
            <a:r>
              <a:t>因此，一般而言，我们需要需要在合适的时候针对这个 content view 进行设定，也就是自定义一下这个 content view。</a:t>
            </a:r>
          </a:p>
          <a:p>
            <a:pPr>
              <a:defRPr sz="1100"/>
            </a:pPr>
            <a:r>
              <a:t>通常，我们会在 onCreate 中 set content view。</a:t>
            </a:r>
          </a:p>
          <a:p>
            <a:pPr>
              <a:defRPr sz="1100"/>
            </a:pPr>
            <a:r>
              <a:t>我们可以通过自定义一个布局的方式来实现 content view 的自定义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4" name="Shape 7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dirty="0" err="1"/>
              <a:t>在操作系统中，有两种路径描述方式</a:t>
            </a:r>
            <a:r>
              <a:rPr dirty="0"/>
              <a:t>：</a:t>
            </a:r>
          </a:p>
          <a:p>
            <a:pPr>
              <a:defRPr sz="1100"/>
            </a:pPr>
            <a:r>
              <a:rPr dirty="0"/>
              <a:t>1. </a:t>
            </a:r>
            <a:r>
              <a:rPr dirty="0" err="1"/>
              <a:t>绝对路径，描述相对于全局的位置，精确，但是麻烦</a:t>
            </a:r>
            <a:endParaRPr dirty="0"/>
          </a:p>
          <a:p>
            <a:pPr>
              <a:defRPr sz="1100"/>
            </a:pPr>
            <a:r>
              <a:rPr dirty="0"/>
              <a:t>2. </a:t>
            </a:r>
            <a:r>
              <a:rPr dirty="0" err="1"/>
              <a:t>相对路径，描述相对于当前位置的路径，比如</a:t>
            </a:r>
            <a:r>
              <a:rPr dirty="0"/>
              <a:t> .. </a:t>
            </a:r>
            <a:r>
              <a:rPr dirty="0" err="1"/>
              <a:t>表示上一层目录，这种方式在实际中很有用</a:t>
            </a:r>
            <a:endParaRPr dirty="0"/>
          </a:p>
          <a:p>
            <a:pPr>
              <a:defRPr sz="1100"/>
            </a:pPr>
            <a:r>
              <a:rPr dirty="0"/>
              <a:t>Android </a:t>
            </a:r>
            <a:r>
              <a:rPr dirty="0" err="1"/>
              <a:t>布局也是相同的道理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1" name="Shape 7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一个 view 相对于其他 view 的位置，可以通过上下左右四个方向来描述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2" name="Shape 7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还可以通过：</a:t>
            </a:r>
          </a:p>
          <a:p>
            <a:pPr>
              <a:defRPr sz="1100"/>
            </a:pPr>
            <a:r>
              <a:t>android:layout_alignBottom="@id/view1"</a:t>
            </a:r>
          </a:p>
          <a:p>
            <a:pPr>
              <a:defRPr sz="1100"/>
            </a:pPr>
            <a:r>
              <a:t>android:layout_toStartOf="@id/view1"</a:t>
            </a:r>
          </a:p>
          <a:p>
            <a:pPr>
              <a:defRPr sz="1100"/>
            </a:pPr>
            <a:r>
              <a:t>来实现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9" name="Shape 7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还可以通过：</a:t>
            </a:r>
          </a:p>
          <a:p>
            <a:pPr>
              <a:defRPr sz="1100"/>
            </a:pPr>
            <a:r>
              <a:t>android:layout_alignBottom="@id/view1"</a:t>
            </a:r>
          </a:p>
          <a:p>
            <a:pPr>
              <a:defRPr sz="1100"/>
            </a:pPr>
            <a:r>
              <a:t>android:layout_toStartOf="@id/view1"</a:t>
            </a:r>
          </a:p>
          <a:p>
            <a:pPr>
              <a:defRPr sz="1100"/>
            </a:pPr>
            <a:r>
              <a:t>来实现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5" name="Shape 7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注意，这里的性能强弱是指相对而言，并不是是强的就特别强，弱的就特别弱。</a:t>
            </a:r>
          </a:p>
          <a:p>
            <a:pPr>
              <a:defRPr sz="1100"/>
            </a:pPr>
            <a:r>
              <a:t>并且这是指通常情况下，并不是指所有的情况。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0" name="Shape 8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这里 as 已经提示有问题了，提醒我们要进行国际化操作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57" name="Shape 8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这里 as 已经提示有问题了，提醒我们要进行国际化操作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2245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3" name="Shape 9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现场演示一下 3 层展示效果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0" name="Shape 9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现场演示一下 3 层展示效果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3689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7893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7" name="Shape 9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通常情况下，listener 用于监控用户输入，getText 用于获取最终输入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4" name="Shape 9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需求：</a:t>
            </a:r>
          </a:p>
          <a:p>
            <a:pPr>
              <a:defRPr sz="1100"/>
            </a:pPr>
            <a:r>
              <a:t>1. 提供输入框输入邮箱，输入类型为 email</a:t>
            </a:r>
          </a:p>
          <a:p>
            <a:pPr>
              <a:defRPr sz="1100"/>
            </a:pPr>
            <a:r>
              <a:t>2. 提供输入框输入密码，输入类型为 password</a:t>
            </a:r>
          </a:p>
          <a:p>
            <a:pPr>
              <a:defRPr sz="1100"/>
            </a:pPr>
            <a:r>
              <a:t>3. 提供登录/注册 按钮，不需要提供 按钮点击处理，也不要处理用户输入结果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5992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2" name="Shape 10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现场演示一下自定的播放器进度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dirty="0" err="1"/>
              <a:t>一个</a:t>
            </a:r>
            <a:r>
              <a:rPr dirty="0"/>
              <a:t> Activity </a:t>
            </a:r>
            <a:r>
              <a:rPr dirty="0" err="1"/>
              <a:t>在其生命周期中会经历多种状态。您可以使用一系列回调来处理状态之间的转换。下面几节将介绍这些回调</a:t>
            </a:r>
            <a:r>
              <a:rPr dirty="0"/>
              <a:t>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onCreate</a:t>
            </a:r>
            <a:r>
              <a:rPr dirty="0"/>
              <a:t>()</a:t>
            </a:r>
          </a:p>
          <a:p>
            <a:pPr>
              <a:defRPr sz="1100"/>
            </a:pPr>
            <a:r>
              <a:rPr dirty="0" err="1"/>
              <a:t>您必须实现此回调，它会在系统创建您的</a:t>
            </a:r>
            <a:r>
              <a:rPr dirty="0"/>
              <a:t> Activity </a:t>
            </a:r>
            <a:r>
              <a:rPr dirty="0" err="1"/>
              <a:t>时触发。您的实现应该初始化</a:t>
            </a:r>
            <a:r>
              <a:rPr dirty="0"/>
              <a:t> Activity </a:t>
            </a:r>
            <a:r>
              <a:rPr dirty="0" err="1"/>
              <a:t>的基本组件：例如，您的应用应该在此处创建视图并将数据绑定到列表。最重要的是，您必须在此处调用</a:t>
            </a:r>
            <a:r>
              <a:rPr dirty="0"/>
              <a:t> </a:t>
            </a:r>
            <a:r>
              <a:rPr dirty="0" err="1"/>
              <a:t>setContentView</a:t>
            </a:r>
            <a:r>
              <a:rPr dirty="0"/>
              <a:t>() </a:t>
            </a:r>
            <a:r>
              <a:rPr dirty="0" err="1"/>
              <a:t>来定义</a:t>
            </a:r>
            <a:r>
              <a:rPr dirty="0"/>
              <a:t> Activity </a:t>
            </a:r>
            <a:r>
              <a:rPr dirty="0" err="1"/>
              <a:t>界面的布局</a:t>
            </a:r>
            <a:r>
              <a:rPr dirty="0"/>
              <a:t>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onCreate</a:t>
            </a:r>
            <a:r>
              <a:rPr dirty="0"/>
              <a:t>() </a:t>
            </a:r>
            <a:r>
              <a:rPr dirty="0" err="1"/>
              <a:t>完成后，下一个回调将是</a:t>
            </a:r>
            <a:r>
              <a:rPr dirty="0"/>
              <a:t> </a:t>
            </a:r>
            <a:r>
              <a:rPr dirty="0" err="1"/>
              <a:t>onStart</a:t>
            </a:r>
            <a:r>
              <a:rPr dirty="0"/>
              <a:t>()。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onStart</a:t>
            </a:r>
            <a:r>
              <a:rPr dirty="0"/>
              <a:t>()</a:t>
            </a:r>
          </a:p>
          <a:p>
            <a:pPr>
              <a:defRPr sz="1100"/>
            </a:pPr>
            <a:r>
              <a:rPr dirty="0" err="1"/>
              <a:t>onCreate</a:t>
            </a:r>
            <a:r>
              <a:rPr dirty="0"/>
              <a:t>() </a:t>
            </a:r>
            <a:r>
              <a:rPr dirty="0" err="1"/>
              <a:t>退出后，Activity</a:t>
            </a:r>
            <a:r>
              <a:rPr dirty="0"/>
              <a:t> </a:t>
            </a:r>
            <a:r>
              <a:rPr dirty="0" err="1"/>
              <a:t>将进入“已启动”状态，并对用户可见。此回调包含</a:t>
            </a:r>
            <a:r>
              <a:rPr dirty="0"/>
              <a:t> Activity </a:t>
            </a:r>
            <a:r>
              <a:rPr dirty="0" err="1"/>
              <a:t>进入前台与用户进行互动之前的最后准备工作</a:t>
            </a:r>
            <a:r>
              <a:rPr dirty="0"/>
              <a:t>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onResume</a:t>
            </a:r>
            <a:r>
              <a:rPr dirty="0"/>
              <a:t>()</a:t>
            </a:r>
          </a:p>
          <a:p>
            <a:pPr>
              <a:defRPr sz="1100"/>
            </a:pPr>
            <a:r>
              <a:rPr dirty="0" err="1"/>
              <a:t>系统会在</a:t>
            </a:r>
            <a:r>
              <a:rPr dirty="0"/>
              <a:t> Activity </a:t>
            </a:r>
            <a:r>
              <a:rPr dirty="0" err="1"/>
              <a:t>开始与用户互动之前调用此回调。此时，该</a:t>
            </a:r>
            <a:r>
              <a:rPr dirty="0"/>
              <a:t> Activity </a:t>
            </a:r>
            <a:r>
              <a:rPr dirty="0" err="1"/>
              <a:t>位于</a:t>
            </a:r>
            <a:r>
              <a:rPr dirty="0"/>
              <a:t> Activity </a:t>
            </a:r>
            <a:r>
              <a:rPr dirty="0" err="1"/>
              <a:t>堆栈的顶部，并会捕获所有用户输入。应用的大部分核心功能都是在</a:t>
            </a:r>
            <a:r>
              <a:rPr dirty="0"/>
              <a:t> </a:t>
            </a:r>
            <a:r>
              <a:rPr dirty="0" err="1"/>
              <a:t>onResume</a:t>
            </a:r>
            <a:r>
              <a:rPr dirty="0"/>
              <a:t>() </a:t>
            </a:r>
            <a:r>
              <a:rPr dirty="0" err="1"/>
              <a:t>方法中实现的</a:t>
            </a:r>
            <a:r>
              <a:rPr dirty="0"/>
              <a:t>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onResume</a:t>
            </a:r>
            <a:r>
              <a:rPr dirty="0"/>
              <a:t>() </a:t>
            </a:r>
            <a:r>
              <a:rPr dirty="0" err="1"/>
              <a:t>回调后面总是跟着</a:t>
            </a:r>
            <a:r>
              <a:rPr dirty="0"/>
              <a:t> </a:t>
            </a:r>
            <a:r>
              <a:rPr dirty="0" err="1"/>
              <a:t>onPause</a:t>
            </a:r>
            <a:r>
              <a:rPr dirty="0"/>
              <a:t>() </a:t>
            </a:r>
            <a:r>
              <a:rPr dirty="0" err="1"/>
              <a:t>回调</a:t>
            </a:r>
            <a:r>
              <a:rPr dirty="0"/>
              <a:t>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onPause</a:t>
            </a:r>
            <a:r>
              <a:rPr dirty="0"/>
              <a:t>()</a:t>
            </a:r>
          </a:p>
          <a:p>
            <a:pPr>
              <a:defRPr sz="1100"/>
            </a:pPr>
            <a:r>
              <a:rPr dirty="0"/>
              <a:t>当 Activity </a:t>
            </a:r>
            <a:r>
              <a:rPr dirty="0" err="1"/>
              <a:t>失去焦点并进入“已暂停”状态时，系统就会调用</a:t>
            </a:r>
            <a:r>
              <a:rPr dirty="0"/>
              <a:t> </a:t>
            </a:r>
            <a:r>
              <a:rPr dirty="0" err="1"/>
              <a:t>onPause</a:t>
            </a:r>
            <a:r>
              <a:rPr dirty="0"/>
              <a:t>()。</a:t>
            </a:r>
            <a:r>
              <a:rPr dirty="0" err="1"/>
              <a:t>例如，当用户点按“返回”或“最近使用的应用”按钮时，就会出现此状态。当系统为您的</a:t>
            </a:r>
            <a:r>
              <a:rPr dirty="0"/>
              <a:t> Activity </a:t>
            </a:r>
            <a:r>
              <a:rPr dirty="0" err="1"/>
              <a:t>调用</a:t>
            </a:r>
            <a:r>
              <a:rPr dirty="0"/>
              <a:t> </a:t>
            </a:r>
            <a:r>
              <a:rPr dirty="0" err="1"/>
              <a:t>onPause</a:t>
            </a:r>
            <a:r>
              <a:rPr dirty="0"/>
              <a:t>() </a:t>
            </a:r>
            <a:r>
              <a:rPr dirty="0" err="1"/>
              <a:t>时，从技术上来说，这意味着您的</a:t>
            </a:r>
            <a:r>
              <a:rPr dirty="0"/>
              <a:t> Activity </a:t>
            </a:r>
            <a:r>
              <a:rPr dirty="0" err="1"/>
              <a:t>仍然部分可见，但大多数情况下，这表明用户正在离开该</a:t>
            </a:r>
            <a:r>
              <a:rPr dirty="0"/>
              <a:t> </a:t>
            </a:r>
            <a:r>
              <a:rPr dirty="0" err="1"/>
              <a:t>Activity，该</a:t>
            </a:r>
            <a:r>
              <a:rPr dirty="0"/>
              <a:t> Activity </a:t>
            </a:r>
            <a:r>
              <a:rPr dirty="0" err="1"/>
              <a:t>很快将进入“已停止”或“已恢复”状态</a:t>
            </a:r>
            <a:r>
              <a:rPr dirty="0"/>
              <a:t>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如果用户希望界面继续更新，则处于“已暂停”状态的</a:t>
            </a:r>
            <a:r>
              <a:rPr dirty="0"/>
              <a:t> Activity </a:t>
            </a:r>
            <a:r>
              <a:rPr dirty="0" err="1"/>
              <a:t>也可以继续更新界面。例如，显示导航地图屏幕或播放媒体播放器的</a:t>
            </a:r>
            <a:r>
              <a:rPr dirty="0"/>
              <a:t> Activity </a:t>
            </a:r>
            <a:r>
              <a:rPr dirty="0" err="1"/>
              <a:t>就属于此类</a:t>
            </a:r>
            <a:r>
              <a:rPr dirty="0"/>
              <a:t> </a:t>
            </a:r>
            <a:r>
              <a:rPr dirty="0" err="1"/>
              <a:t>Activity。即使此类</a:t>
            </a:r>
            <a:r>
              <a:rPr dirty="0"/>
              <a:t> Activity </a:t>
            </a:r>
            <a:r>
              <a:rPr dirty="0" err="1"/>
              <a:t>失去了焦点，用户仍希望其界面继续更新</a:t>
            </a:r>
            <a:r>
              <a:rPr dirty="0"/>
              <a:t>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您不应使用</a:t>
            </a:r>
            <a:r>
              <a:rPr dirty="0"/>
              <a:t> </a:t>
            </a:r>
            <a:r>
              <a:rPr dirty="0" err="1"/>
              <a:t>onPause</a:t>
            </a:r>
            <a:r>
              <a:rPr dirty="0"/>
              <a:t>() </a:t>
            </a:r>
            <a:r>
              <a:rPr dirty="0" err="1"/>
              <a:t>来保存应用或用户数据、进行网络呼叫或执行数据库事务。有关保存数据的信息，请参阅保存和恢复</a:t>
            </a:r>
            <a:r>
              <a:rPr dirty="0"/>
              <a:t> Activity </a:t>
            </a:r>
            <a:r>
              <a:rPr dirty="0" err="1"/>
              <a:t>状态</a:t>
            </a:r>
            <a:r>
              <a:rPr dirty="0"/>
              <a:t>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onPause</a:t>
            </a:r>
            <a:r>
              <a:rPr dirty="0"/>
              <a:t>() </a:t>
            </a:r>
            <a:r>
              <a:rPr dirty="0" err="1"/>
              <a:t>执行完毕后，下一个回调为</a:t>
            </a:r>
            <a:r>
              <a:rPr dirty="0"/>
              <a:t> </a:t>
            </a:r>
            <a:r>
              <a:rPr dirty="0" err="1"/>
              <a:t>onStop</a:t>
            </a:r>
            <a:r>
              <a:rPr dirty="0"/>
              <a:t>()或 </a:t>
            </a:r>
            <a:r>
              <a:rPr dirty="0" err="1"/>
              <a:t>onResume</a:t>
            </a:r>
            <a:r>
              <a:rPr dirty="0"/>
              <a:t>()，</a:t>
            </a:r>
            <a:r>
              <a:rPr dirty="0" err="1"/>
              <a:t>具体取决于</a:t>
            </a:r>
            <a:r>
              <a:rPr dirty="0"/>
              <a:t> Activity </a:t>
            </a:r>
            <a:r>
              <a:rPr dirty="0" err="1"/>
              <a:t>进入“已暂停”状态后发生的情况</a:t>
            </a:r>
            <a:r>
              <a:rPr dirty="0"/>
              <a:t>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onStop</a:t>
            </a:r>
            <a:r>
              <a:rPr dirty="0"/>
              <a:t>()</a:t>
            </a:r>
          </a:p>
          <a:p>
            <a:pPr>
              <a:defRPr sz="1100"/>
            </a:pPr>
            <a:r>
              <a:rPr dirty="0"/>
              <a:t>当 Activity </a:t>
            </a:r>
            <a:r>
              <a:rPr dirty="0" err="1"/>
              <a:t>对用户不再可见时，系统会调用</a:t>
            </a:r>
            <a:r>
              <a:rPr dirty="0"/>
              <a:t> </a:t>
            </a:r>
            <a:r>
              <a:rPr dirty="0" err="1"/>
              <a:t>onStop</a:t>
            </a:r>
            <a:r>
              <a:rPr dirty="0"/>
              <a:t>()。</a:t>
            </a:r>
            <a:r>
              <a:rPr dirty="0" err="1"/>
              <a:t>出现这种情况的原因可能是</a:t>
            </a:r>
            <a:r>
              <a:rPr dirty="0"/>
              <a:t> Activity </a:t>
            </a:r>
            <a:r>
              <a:rPr dirty="0" err="1"/>
              <a:t>被销毁，新的</a:t>
            </a:r>
            <a:r>
              <a:rPr dirty="0"/>
              <a:t> Activity </a:t>
            </a:r>
            <a:r>
              <a:rPr dirty="0" err="1"/>
              <a:t>启动，或者现有的</a:t>
            </a:r>
            <a:r>
              <a:rPr dirty="0"/>
              <a:t> Activity </a:t>
            </a:r>
            <a:r>
              <a:rPr dirty="0" err="1"/>
              <a:t>正在进入“已恢复”状态并覆盖了已停止的</a:t>
            </a:r>
            <a:r>
              <a:rPr dirty="0"/>
              <a:t> </a:t>
            </a:r>
            <a:r>
              <a:rPr dirty="0" err="1"/>
              <a:t>Activity。在所有这些情况下，停止的</a:t>
            </a:r>
            <a:r>
              <a:rPr dirty="0"/>
              <a:t> Activity </a:t>
            </a:r>
            <a:r>
              <a:rPr dirty="0" err="1"/>
              <a:t>都将完全不再可见</a:t>
            </a:r>
            <a:r>
              <a:rPr dirty="0"/>
              <a:t>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系统调用的下一个回调将是</a:t>
            </a:r>
            <a:r>
              <a:rPr dirty="0"/>
              <a:t> </a:t>
            </a:r>
            <a:r>
              <a:rPr dirty="0" err="1"/>
              <a:t>onRestart</a:t>
            </a:r>
            <a:r>
              <a:rPr dirty="0"/>
              <a:t>()（</a:t>
            </a:r>
            <a:r>
              <a:rPr dirty="0" err="1"/>
              <a:t>如果</a:t>
            </a:r>
            <a:r>
              <a:rPr dirty="0"/>
              <a:t> Activity </a:t>
            </a:r>
            <a:r>
              <a:rPr dirty="0" err="1"/>
              <a:t>重新与用户互动）或者</a:t>
            </a:r>
            <a:r>
              <a:rPr dirty="0"/>
              <a:t> </a:t>
            </a:r>
            <a:r>
              <a:rPr dirty="0" err="1"/>
              <a:t>onDestroy</a:t>
            </a:r>
            <a:r>
              <a:rPr dirty="0"/>
              <a:t>()（</a:t>
            </a:r>
            <a:r>
              <a:rPr dirty="0" err="1"/>
              <a:t>如果</a:t>
            </a:r>
            <a:r>
              <a:rPr dirty="0"/>
              <a:t> Activity </a:t>
            </a:r>
            <a:r>
              <a:rPr dirty="0" err="1"/>
              <a:t>彻底终止</a:t>
            </a:r>
            <a:r>
              <a:rPr dirty="0"/>
              <a:t>）。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onRestart</a:t>
            </a:r>
            <a:r>
              <a:rPr dirty="0"/>
              <a:t>()</a:t>
            </a:r>
          </a:p>
          <a:p>
            <a:pPr>
              <a:defRPr sz="1100"/>
            </a:pPr>
            <a:r>
              <a:rPr dirty="0" err="1"/>
              <a:t>当处于“已停止”状态的</a:t>
            </a:r>
            <a:r>
              <a:rPr dirty="0"/>
              <a:t> Activity </a:t>
            </a:r>
            <a:r>
              <a:rPr dirty="0" err="1"/>
              <a:t>即将重启时，系统就会调用此回调。onRestart</a:t>
            </a:r>
            <a:r>
              <a:rPr dirty="0"/>
              <a:t>() </a:t>
            </a:r>
            <a:r>
              <a:rPr dirty="0" err="1"/>
              <a:t>会从</a:t>
            </a:r>
            <a:r>
              <a:rPr dirty="0"/>
              <a:t> Activity </a:t>
            </a:r>
            <a:r>
              <a:rPr dirty="0" err="1"/>
              <a:t>停止时的状态恢复</a:t>
            </a:r>
            <a:r>
              <a:rPr dirty="0"/>
              <a:t> Activity。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此回调后面总是跟着</a:t>
            </a:r>
            <a:r>
              <a:rPr dirty="0"/>
              <a:t> </a:t>
            </a:r>
            <a:r>
              <a:rPr dirty="0" err="1"/>
              <a:t>onStart</a:t>
            </a:r>
            <a:r>
              <a:rPr dirty="0"/>
              <a:t>()。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onDestroy</a:t>
            </a:r>
            <a:r>
              <a:rPr dirty="0"/>
              <a:t>()</a:t>
            </a:r>
          </a:p>
          <a:p>
            <a:pPr>
              <a:defRPr sz="1100"/>
            </a:pPr>
            <a:r>
              <a:rPr dirty="0" err="1"/>
              <a:t>系统会在销毁</a:t>
            </a:r>
            <a:r>
              <a:rPr dirty="0"/>
              <a:t> Activity </a:t>
            </a:r>
            <a:r>
              <a:rPr dirty="0" err="1"/>
              <a:t>之前调用此回调</a:t>
            </a:r>
            <a:r>
              <a:rPr dirty="0"/>
              <a:t>。</a:t>
            </a:r>
          </a:p>
          <a:p>
            <a:pPr>
              <a:defRPr sz="1100"/>
            </a:pPr>
            <a:endParaRPr dirty="0"/>
          </a:p>
          <a:p>
            <a:pPr>
              <a:defRPr sz="1100"/>
            </a:pPr>
            <a:r>
              <a:rPr dirty="0" err="1"/>
              <a:t>此回调是</a:t>
            </a:r>
            <a:r>
              <a:rPr dirty="0"/>
              <a:t> Activity </a:t>
            </a:r>
            <a:r>
              <a:rPr dirty="0" err="1"/>
              <a:t>接收的最后一个回调。通常，实现</a:t>
            </a:r>
            <a:r>
              <a:rPr dirty="0"/>
              <a:t> </a:t>
            </a:r>
            <a:r>
              <a:rPr dirty="0" err="1"/>
              <a:t>onDestroy</a:t>
            </a:r>
            <a:r>
              <a:rPr dirty="0"/>
              <a:t>() </a:t>
            </a:r>
            <a:r>
              <a:rPr dirty="0" err="1"/>
              <a:t>是为了确保在销毁</a:t>
            </a:r>
            <a:r>
              <a:rPr dirty="0"/>
              <a:t> Activity </a:t>
            </a:r>
            <a:r>
              <a:rPr dirty="0" err="1"/>
              <a:t>或包含该</a:t>
            </a:r>
            <a:r>
              <a:rPr dirty="0"/>
              <a:t> Activity </a:t>
            </a:r>
            <a:r>
              <a:rPr dirty="0" err="1"/>
              <a:t>的进程时释放该</a:t>
            </a:r>
            <a:r>
              <a:rPr dirty="0"/>
              <a:t> Activity </a:t>
            </a:r>
            <a:r>
              <a:rPr dirty="0" err="1"/>
              <a:t>的所有资源</a:t>
            </a:r>
            <a:r>
              <a:rPr dirty="0"/>
              <a:t>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4" name="Shape 5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rPr dirty="0" err="1"/>
              <a:t>可以看到，activity</a:t>
            </a:r>
            <a:r>
              <a:rPr dirty="0"/>
              <a:t> </a:t>
            </a:r>
            <a:r>
              <a:rPr dirty="0" err="1"/>
              <a:t>中的界面整体上分为两个部分</a:t>
            </a:r>
            <a:r>
              <a:rPr dirty="0"/>
              <a:t>：</a:t>
            </a:r>
          </a:p>
          <a:p>
            <a:pPr>
              <a:defRPr sz="1100"/>
            </a:pPr>
            <a:r>
              <a:rPr dirty="0"/>
              <a:t>1. </a:t>
            </a:r>
            <a:r>
              <a:rPr dirty="0" err="1"/>
              <a:t>title：展示一分页面的标题部分，一般系统主题中会带一个默认</a:t>
            </a:r>
            <a:r>
              <a:rPr dirty="0"/>
              <a:t> style 的 </a:t>
            </a:r>
            <a:r>
              <a:rPr dirty="0" err="1"/>
              <a:t>title，在需要的情况下，titile</a:t>
            </a:r>
            <a:r>
              <a:rPr dirty="0"/>
              <a:t> </a:t>
            </a:r>
            <a:r>
              <a:rPr dirty="0" err="1"/>
              <a:t>部分可以不存在</a:t>
            </a:r>
            <a:endParaRPr dirty="0"/>
          </a:p>
          <a:p>
            <a:pPr>
              <a:defRPr sz="1100"/>
            </a:pPr>
            <a:r>
              <a:rPr dirty="0"/>
              <a:t>2. content </a:t>
            </a:r>
            <a:r>
              <a:rPr dirty="0" err="1"/>
              <a:t>view：展示一个页面的主题内容，这部分是开发者关心的重点，这部分展示了主要的内容</a:t>
            </a:r>
            <a:endParaRPr dirty="0"/>
          </a:p>
          <a:p>
            <a:pPr>
              <a:defRPr sz="1100"/>
            </a:pPr>
            <a:r>
              <a:rPr dirty="0" err="1"/>
              <a:t>因此，一般而言，我们需要需要在合适的时候针对这个</a:t>
            </a:r>
            <a:r>
              <a:rPr dirty="0"/>
              <a:t> content view </a:t>
            </a:r>
            <a:r>
              <a:rPr dirty="0" err="1"/>
              <a:t>进行设定，也就是自定义一下这个</a:t>
            </a:r>
            <a:r>
              <a:rPr dirty="0"/>
              <a:t> content view。</a:t>
            </a:r>
          </a:p>
          <a:p>
            <a:pPr>
              <a:defRPr sz="1100"/>
            </a:pPr>
            <a:r>
              <a:rPr dirty="0" err="1"/>
              <a:t>通常，我们会在</a:t>
            </a:r>
            <a:r>
              <a:rPr dirty="0"/>
              <a:t> </a:t>
            </a:r>
            <a:r>
              <a:rPr dirty="0" err="1"/>
              <a:t>onCreate</a:t>
            </a:r>
            <a:r>
              <a:rPr dirty="0"/>
              <a:t> 中 set content view。</a:t>
            </a:r>
          </a:p>
          <a:p>
            <a:pPr>
              <a:defRPr sz="1100"/>
            </a:pPr>
            <a:r>
              <a:rPr dirty="0" err="1"/>
              <a:t>我们可以通过自定义一个布局的方式来实现</a:t>
            </a:r>
            <a:r>
              <a:rPr dirty="0"/>
              <a:t> content view </a:t>
            </a:r>
            <a:r>
              <a:rPr dirty="0" err="1"/>
              <a:t>的自定义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798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2" name="Shape 5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通常我们见到的 1080P 手机是指：1080 * 1920 像素的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476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17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502412" y="1731660"/>
            <a:ext cx="8139179" cy="674376"/>
          </a:xfrm>
          <a:prstGeom prst="rect">
            <a:avLst/>
          </a:prstGeom>
        </p:spPr>
        <p:txBody>
          <a:bodyPr lIns="25400" tIns="25400" rIns="25400" bIns="25400" anchor="t"/>
          <a:lstStyle>
            <a:lvl1pPr algn="ctr">
              <a:defRPr sz="4000" b="0" spc="600"/>
            </a:lvl1pPr>
          </a:lstStyle>
          <a:p>
            <a:r>
              <a:t>单击此处编辑标题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02443" y="2674143"/>
            <a:ext cx="8139115" cy="601029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0" indent="0" algn="ctr">
              <a:lnSpc>
                <a:spcPct val="100000"/>
              </a:lnSpc>
              <a:buSzTx/>
              <a:buFontTx/>
              <a:buNone/>
              <a:defRPr spc="200"/>
            </a:lvl1pPr>
            <a:lvl2pPr marL="0" indent="342900" algn="ctr">
              <a:lnSpc>
                <a:spcPct val="100000"/>
              </a:lnSpc>
              <a:buSzTx/>
              <a:buFontTx/>
              <a:buNone/>
              <a:defRPr spc="200"/>
            </a:lvl2pPr>
            <a:lvl3pPr marL="0" indent="685800" algn="ctr">
              <a:lnSpc>
                <a:spcPct val="100000"/>
              </a:lnSpc>
              <a:buSzTx/>
              <a:buFontTx/>
              <a:buNone/>
              <a:defRPr spc="200"/>
            </a:lvl3pPr>
            <a:lvl4pPr marL="0" indent="1028700" algn="ctr">
              <a:lnSpc>
                <a:spcPct val="100000"/>
              </a:lnSpc>
              <a:buSzTx/>
              <a:buFontTx/>
              <a:buNone/>
              <a:defRPr spc="200"/>
            </a:lvl4pPr>
            <a:lvl5pPr marL="0" indent="1371600" algn="ctr">
              <a:lnSpc>
                <a:spcPct val="100000"/>
              </a:lnSpc>
              <a:buSzTx/>
              <a:buFontTx/>
              <a:buNone/>
              <a:defRPr spc="200"/>
            </a:lvl5pPr>
          </a:lstStyle>
          <a:p>
            <a:r>
              <a:t>单击此处编辑副标题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文本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lIns="91424" tIns="91424" rIns="91424" bIns="91424"/>
          <a:lstStyle>
            <a:lvl1pPr algn="ctr">
              <a:defRPr sz="3600" b="0" spc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标题文本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defRPr sz="2800" b="0" spc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97" name="正文级别 1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0051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4623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■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9195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376714" indent="-408214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文本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defRPr sz="2800" b="0" spc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06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●"/>
              <a:defRPr sz="14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9652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○"/>
              <a:defRPr sz="14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4224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■"/>
              <a:defRPr sz="14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8796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●"/>
              <a:defRPr sz="14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336800" indent="-3556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○"/>
              <a:defRPr sz="14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7" name="Google Shape;23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 lIns="91424" tIns="91424" rIns="91424" bIns="91424"/>
          <a:lstStyle/>
          <a:p>
            <a:pPr marL="457200" indent="-3175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400"/>
              <a:buChar char="●"/>
              <a:defRPr sz="14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标题文本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>
            <a:lvl1pPr>
              <a:defRPr sz="2800" b="0" spc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标题文本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lIns="91424" tIns="91424" rIns="91424" bIns="91424" anchor="b"/>
          <a:lstStyle>
            <a:lvl1pPr>
              <a:defRPr b="0" spc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2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●"/>
              <a:defRPr sz="12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9144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○"/>
              <a:defRPr sz="12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3716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■"/>
              <a:defRPr sz="12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8288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●"/>
              <a:defRPr sz="12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286000" indent="-3048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200"/>
              <a:buChar char="○"/>
              <a:defRPr sz="12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标题文本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defRPr sz="4800" b="0" spc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1" name="标题文本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lIns="91424" tIns="91424" rIns="91424" bIns="91424" anchor="b"/>
          <a:lstStyle>
            <a:lvl1pPr algn="ctr">
              <a:defRPr sz="4200" b="0" spc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4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 lIns="91424" tIns="91424" rIns="91424" bIns="91424"/>
          <a:lstStyle>
            <a:lvl1pPr marL="342900" indent="-228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342900" indent="2540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342900" indent="711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342900" indent="1168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42900" indent="1625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3" name="Google Shape;39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lIns="91424" tIns="91424" rIns="91424" bIns="91424" anchor="ctr"/>
          <a:lstStyle/>
          <a:p>
            <a:pPr marL="457200" indent="-342900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4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lIns="91424" tIns="91424" rIns="91424" bIns="91424" anchor="ctr"/>
          <a:lstStyle>
            <a:lvl1pPr marL="228600" indent="0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0051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4623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■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9195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376714" indent="-408214" defTabSz="914400">
              <a:lnSpc>
                <a:spcPct val="100000"/>
              </a:lnSpc>
              <a:spcBef>
                <a:spcPts val="0"/>
              </a:spcBef>
              <a:buSzPts val="1800"/>
              <a:buFontTx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lIns="91424" tIns="91424" rIns="91424" bIns="91424" anchor="b"/>
          <a:lstStyle>
            <a:lvl1pPr algn="ctr">
              <a:defRPr sz="12000" b="0" spc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xx%</a:t>
            </a:r>
          </a:p>
        </p:txBody>
      </p:sp>
      <p:sp>
        <p:nvSpPr>
          <p:cNvPr id="16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 lIns="91424" tIns="91424" rIns="91424" bIns="91424"/>
          <a:lstStyle>
            <a:lvl1pPr marL="457200" indent="-342900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10051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14623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■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19195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●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2376714" indent="-408214" algn="ctr" defTabSz="914400">
              <a:lnSpc>
                <a:spcPct val="115000"/>
              </a:lnSpc>
              <a:spcBef>
                <a:spcPts val="0"/>
              </a:spcBef>
              <a:buClr>
                <a:srgbClr val="595959"/>
              </a:buClr>
              <a:buSzPts val="1800"/>
              <a:buChar char="○"/>
              <a:defRPr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单击此处编辑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单击此处编辑标题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标题文本"/>
          <p:cNvSpPr txBox="1">
            <a:spLocks noGrp="1"/>
          </p:cNvSpPr>
          <p:nvPr>
            <p:ph type="title"/>
          </p:nvPr>
        </p:nvSpPr>
        <p:spPr>
          <a:xfrm>
            <a:off x="666750" y="862012"/>
            <a:ext cx="7810500" cy="17430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 b="0" spc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17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66750" y="2652713"/>
            <a:ext cx="78105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59;p15"/>
          <p:cNvSpPr>
            <a:spLocks noGrp="1"/>
          </p:cNvSpPr>
          <p:nvPr>
            <p:ph type="pic" idx="21"/>
          </p:nvPr>
        </p:nvSpPr>
        <p:spPr>
          <a:xfrm>
            <a:off x="1172238" y="252413"/>
            <a:ext cx="6801001" cy="32766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85" name="标题文本"/>
          <p:cNvSpPr txBox="1">
            <a:spLocks noGrp="1"/>
          </p:cNvSpPr>
          <p:nvPr>
            <p:ph type="title"/>
          </p:nvPr>
        </p:nvSpPr>
        <p:spPr>
          <a:xfrm>
            <a:off x="238125" y="3567112"/>
            <a:ext cx="8667600" cy="752401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4200" b="0" spc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18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238125" y="4291012"/>
            <a:ext cx="8667600" cy="5952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标题文本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1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sz="4200" b="0" spc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1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67;p17"/>
          <p:cNvSpPr>
            <a:spLocks noGrp="1"/>
          </p:cNvSpPr>
          <p:nvPr>
            <p:ph type="pic" sz="half" idx="21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03" name="标题文本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1" cy="2081100"/>
          </a:xfrm>
          <a:prstGeom prst="rect">
            <a:avLst/>
          </a:prstGeom>
        </p:spPr>
        <p:txBody>
          <a:bodyPr lIns="19050" tIns="19050" rIns="19050" bIns="19050" anchor="b"/>
          <a:lstStyle>
            <a:lvl1pPr algn="ctr">
              <a:defRPr sz="3200" b="0" spc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20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19125" y="2447925"/>
            <a:ext cx="3833701" cy="21480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28600" indent="457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228600" indent="914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8600" indent="1371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" indent="18288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标题文本"/>
          <p:cNvSpPr txBox="1">
            <a:spLocks noGrp="1"/>
          </p:cNvSpPr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sz="4200" b="0" spc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2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标题文本"/>
          <p:cNvSpPr txBox="1">
            <a:spLocks noGrp="1"/>
          </p:cNvSpPr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sz="4200" b="0" spc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221" name="正文级别 1…"/>
          <p:cNvSpPr txBox="1">
            <a:spLocks noGrp="1"/>
          </p:cNvSpPr>
          <p:nvPr>
            <p:ph type="body" idx="1"/>
          </p:nvPr>
        </p:nvSpPr>
        <p:spPr>
          <a:xfrm>
            <a:off x="633412" y="1181100"/>
            <a:ext cx="7877101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4572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79;p20"/>
          <p:cNvSpPr>
            <a:spLocks noGrp="1"/>
          </p:cNvSpPr>
          <p:nvPr>
            <p:ph type="pic" sz="half" idx="21"/>
          </p:nvPr>
        </p:nvSpPr>
        <p:spPr>
          <a:xfrm>
            <a:off x="4938712" y="1181100"/>
            <a:ext cx="3571801" cy="34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0" name="标题文本"/>
          <p:cNvSpPr txBox="1">
            <a:spLocks noGrp="1"/>
          </p:cNvSpPr>
          <p:nvPr>
            <p:ph type="title"/>
          </p:nvPr>
        </p:nvSpPr>
        <p:spPr>
          <a:xfrm>
            <a:off x="633412" y="133350"/>
            <a:ext cx="7877101" cy="857400"/>
          </a:xfrm>
          <a:prstGeom prst="rect">
            <a:avLst/>
          </a:prstGeom>
        </p:spPr>
        <p:txBody>
          <a:bodyPr lIns="19050" tIns="19050" rIns="19050" bIns="19050"/>
          <a:lstStyle>
            <a:lvl1pPr algn="ctr">
              <a:defRPr sz="4200" b="0" spc="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标题文本</a:t>
            </a:r>
          </a:p>
        </p:txBody>
      </p:sp>
      <p:sp>
        <p:nvSpPr>
          <p:cNvPr id="231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633412" y="1181100"/>
            <a:ext cx="3833702" cy="3486001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4572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z="1400" spc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z="1400" spc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z="1400" spc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z="1400" spc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42900" defTabSz="914400">
              <a:lnSpc>
                <a:spcPct val="100000"/>
              </a:lnSpc>
              <a:spcBef>
                <a:spcPts val="1700"/>
              </a:spcBef>
              <a:buClr>
                <a:srgbClr val="000000"/>
              </a:buClr>
              <a:buSzPts val="1400"/>
              <a:buFont typeface="Helvetica Neue"/>
              <a:defRPr sz="1400" spc="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正文级别 1…"/>
          <p:cNvSpPr txBox="1">
            <a:spLocks noGrp="1"/>
          </p:cNvSpPr>
          <p:nvPr>
            <p:ph type="body" idx="1"/>
          </p:nvPr>
        </p:nvSpPr>
        <p:spPr>
          <a:xfrm>
            <a:off x="633412" y="666750"/>
            <a:ext cx="7877101" cy="3810000"/>
          </a:xfrm>
          <a:prstGeom prst="rect">
            <a:avLst/>
          </a:prstGeom>
        </p:spPr>
        <p:txBody>
          <a:bodyPr lIns="19050" tIns="19050" rIns="19050" bIns="19050" anchor="ctr"/>
          <a:lstStyle>
            <a:lvl1pPr marL="4572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indent="-374650" defTabSz="914400">
              <a:lnSpc>
                <a:spcPct val="100000"/>
              </a:lnSpc>
              <a:spcBef>
                <a:spcPts val="2200"/>
              </a:spcBef>
              <a:buClr>
                <a:srgbClr val="000000"/>
              </a:buClr>
              <a:buSzPts val="1800"/>
              <a:buFont typeface="Helvetica Neue"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87;p22"/>
          <p:cNvSpPr>
            <a:spLocks noGrp="1"/>
          </p:cNvSpPr>
          <p:nvPr>
            <p:ph type="pic" sz="quarter" idx="21"/>
          </p:nvPr>
        </p:nvSpPr>
        <p:spPr>
          <a:xfrm>
            <a:off x="5910262" y="2643188"/>
            <a:ext cx="2776501" cy="2081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8" name="Google Shape;88;p22"/>
          <p:cNvSpPr>
            <a:spLocks noGrp="1"/>
          </p:cNvSpPr>
          <p:nvPr>
            <p:ph type="pic" sz="quarter" idx="22"/>
          </p:nvPr>
        </p:nvSpPr>
        <p:spPr>
          <a:xfrm>
            <a:off x="5910262" y="423862"/>
            <a:ext cx="2776501" cy="2081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9" name="Google Shape;89;p22"/>
          <p:cNvSpPr>
            <a:spLocks noGrp="1"/>
          </p:cNvSpPr>
          <p:nvPr>
            <p:ph type="pic" idx="23"/>
          </p:nvPr>
        </p:nvSpPr>
        <p:spPr>
          <a:xfrm>
            <a:off x="452437" y="423862"/>
            <a:ext cx="5315101" cy="4300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95350" y="3357562"/>
            <a:ext cx="7358100" cy="219601"/>
          </a:xfrm>
          <a:prstGeom prst="rect">
            <a:avLst/>
          </a:prstGeom>
        </p:spPr>
        <p:txBody>
          <a:bodyPr lIns="19050" tIns="19050" rIns="19050" bIns="19050"/>
          <a:lstStyle>
            <a:lvl1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 i="1" spc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02640" indent="-167640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sz="1200" i="1" spc="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9839" indent="-167639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sz="1200" i="1" spc="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17039" indent="-167639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sz="1200" i="1" spc="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74239" indent="-167639" algn="ctr" defTabSz="914400">
              <a:lnSpc>
                <a:spcPct val="100000"/>
              </a:lnSpc>
              <a:spcBef>
                <a:spcPts val="0"/>
              </a:spcBef>
              <a:buSzPts val="1200"/>
              <a:buFontTx/>
              <a:defRPr sz="1200" i="1" spc="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8" name="Google Shape;93;p23"/>
          <p:cNvSpPr txBox="1">
            <a:spLocks noGrp="1"/>
          </p:cNvSpPr>
          <p:nvPr>
            <p:ph type="body" sz="quarter" idx="21"/>
          </p:nvPr>
        </p:nvSpPr>
        <p:spPr>
          <a:xfrm>
            <a:off x="895350" y="2255043"/>
            <a:ext cx="7358099" cy="357301"/>
          </a:xfrm>
          <a:prstGeom prst="rect">
            <a:avLst/>
          </a:prstGeom>
        </p:spPr>
        <p:txBody>
          <a:bodyPr lIns="19050" tIns="19050" rIns="19050" bIns="19050" anchor="ctr"/>
          <a:lstStyle/>
          <a:p>
            <a:pPr marL="228600" indent="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pc="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5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图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630078" y="545783"/>
            <a:ext cx="2948941" cy="83629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单击此处编辑标题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853815" y="545783"/>
            <a:ext cx="4629151" cy="4052412"/>
          </a:xfrm>
          <a:prstGeom prst="rect">
            <a:avLst/>
          </a:prstGeom>
        </p:spPr>
        <p:txBody>
          <a:bodyPr/>
          <a:lstStyle>
            <a:lvl2pPr marL="0" indent="342900">
              <a:buSzTx/>
              <a:buNone/>
            </a:lvl2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21" hasCustomPrompt="1"/>
          </p:nvPr>
        </p:nvSpPr>
        <p:spPr>
          <a:xfrm>
            <a:off x="630078" y="1679733"/>
            <a:ext cx="2948941" cy="2918937"/>
          </a:xfrm>
          <a:prstGeom prst="rect">
            <a:avLst/>
          </a:prstGeom>
        </p:spPr>
        <p:txBody>
          <a:bodyPr/>
          <a:lstStyle>
            <a:lvl1pPr marL="257175" indent="-257175">
              <a:defRPr spc="100"/>
            </a:lvl1pPr>
          </a:lstStyle>
          <a:p>
            <a:r>
              <a:t>单击此处编辑正文
单击此处编辑正文
单击此处编辑正文
单击此处编辑正文
单击此处编辑正文</a:t>
            </a:r>
          </a:p>
        </p:txBody>
      </p:sp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96;p24"/>
          <p:cNvSpPr>
            <a:spLocks noGrp="1"/>
          </p:cNvSpPr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6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80736" y="4905375"/>
            <a:ext cx="177902" cy="174485"/>
          </a:xfrm>
          <a:prstGeom prst="rect">
            <a:avLst/>
          </a:prstGeom>
        </p:spPr>
        <p:txBody>
          <a:bodyPr lIns="19050" tIns="19050" rIns="19050" bIns="19050" anchor="t">
            <a:spAutoFit/>
          </a:bodyPr>
          <a:lstStyle>
            <a:lvl1pPr algn="ctr">
              <a:defRPr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注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502443" y="4203858"/>
            <a:ext cx="8139115" cy="418625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idx="1"/>
          </p:nvPr>
        </p:nvSpPr>
        <p:spPr>
          <a:xfrm>
            <a:off x="502443" y="481012"/>
            <a:ext cx="8139115" cy="341709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34290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单张大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0" y="0"/>
            <a:ext cx="9147334" cy="5151121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marL="0" indent="342900" defTabSz="914400">
              <a:buSzTx/>
              <a:buNone/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联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50995" y="423862"/>
            <a:ext cx="4050031" cy="4295776"/>
          </a:xfrm>
          <a:prstGeom prst="rect">
            <a:avLst/>
          </a:prstGeom>
        </p:spPr>
        <p:txBody>
          <a:bodyPr/>
          <a:lstStyle>
            <a:lvl1pPr defTabSz="914400">
              <a:defRPr>
                <a:solidFill>
                  <a:srgbClr val="404040"/>
                </a:solidFill>
              </a:defRPr>
            </a:lvl1pPr>
            <a:lvl2pPr defTabSz="914400">
              <a:defRPr>
                <a:solidFill>
                  <a:srgbClr val="404040"/>
                </a:solidFill>
              </a:defRPr>
            </a:lvl2pPr>
            <a:lvl3pPr defTabSz="914400">
              <a:defRPr>
                <a:solidFill>
                  <a:srgbClr val="404040"/>
                </a:solidFill>
              </a:defRPr>
            </a:lvl3pPr>
            <a:lvl4pPr defTabSz="914400">
              <a:defRPr>
                <a:solidFill>
                  <a:srgbClr val="404040"/>
                </a:solidFill>
              </a:defRPr>
            </a:lvl4pPr>
            <a:lvl5pPr defTabSz="914400">
              <a:defRPr>
                <a:solidFill>
                  <a:srgbClr val="404040"/>
                </a:solidFill>
              </a:defRPr>
            </a:lvl5pPr>
          </a:lstStyle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502412" y="467693"/>
            <a:ext cx="8139179" cy="674376"/>
          </a:xfrm>
          <a:prstGeom prst="rect">
            <a:avLst/>
          </a:prstGeom>
        </p:spPr>
        <p:txBody>
          <a:bodyPr lIns="25400" tIns="25400" rIns="25400" bIns="25400"/>
          <a:lstStyle>
            <a:lvl1pPr algn="ctr">
              <a:defRPr b="0" spc="600"/>
            </a:lvl1pPr>
          </a:lstStyle>
          <a:p>
            <a:r>
              <a:t>单击此处编辑标题</a:t>
            </a:r>
          </a:p>
        </p:txBody>
      </p:sp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标题文本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lIns="91424" tIns="91424" rIns="91424" bIns="91424" anchor="b"/>
          <a:lstStyle>
            <a:lvl1pPr algn="ctr">
              <a:defRPr sz="5200" b="0" spc="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 lIns="91424" tIns="91424" rIns="91424" bIns="91424"/>
          <a:lstStyle>
            <a:lvl1pPr marL="342900" indent="-228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  <a:lvl2pPr marL="342900" indent="2540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2pPr>
            <a:lvl3pPr marL="342900" indent="7112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3pPr>
            <a:lvl4pPr marL="342900" indent="11684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4pPr>
            <a:lvl5pPr marL="342900" indent="1625600" algn="ctr" defTabSz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800" spc="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59595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单击此处编辑标题"/>
          <p:cNvSpPr txBox="1">
            <a:spLocks noGrp="1"/>
          </p:cNvSpPr>
          <p:nvPr>
            <p:ph type="title" hasCustomPrompt="1"/>
          </p:nvPr>
        </p:nvSpPr>
        <p:spPr>
          <a:xfrm>
            <a:off x="502412" y="435918"/>
            <a:ext cx="8139179" cy="4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单击此处编辑标题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502443" y="1131094"/>
            <a:ext cx="8139115" cy="356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单击此处编辑正文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51674" y="4765604"/>
            <a:ext cx="231277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r">
              <a:defRPr sz="900">
                <a:solidFill>
                  <a:srgbClr val="888888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20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1714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5143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8572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12001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1543050" marR="0" indent="-171450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19518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22947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26376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2980592" marR="0" indent="-237392" algn="l" defTabSz="6858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800" b="0" i="0" u="none" strike="noStrike" cap="none" spc="150" baseline="0"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8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topics/resources/localization?hl=zh-c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TextView?hl=zh-c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Button?hl=zh-cn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5" Type="http://schemas.openxmlformats.org/officeDocument/2006/relationships/image" Target="../media/image86.png"/><Relationship Id="rId4" Type="http://schemas.openxmlformats.org/officeDocument/2006/relationships/image" Target="../media/image2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package-summary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debug/layout-inspector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ui-testing/espresso-testi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9.png"/><Relationship Id="rId4" Type="http://schemas.openxmlformats.org/officeDocument/2006/relationships/image" Target="../media/image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0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1.png"/><Relationship Id="rId4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2.png"/><Relationship Id="rId4" Type="http://schemas.openxmlformats.org/officeDocument/2006/relationships/image" Target="../media/image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23.png"/><Relationship Id="rId4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26.png"/><Relationship Id="rId4" Type="http://schemas.openxmlformats.org/officeDocument/2006/relationships/image" Target="../media/image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guide/components/activities/tasks-and-back-stack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developer.android.com/guide/components/activities/recents" TargetMode="External"/><Relationship Id="rId4" Type="http://schemas.openxmlformats.org/officeDocument/2006/relationships/hyperlink" Target="https://developer.android.com/training/app-link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multiscreen/screendensitie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t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eveloper.android.com/guide/topics/resources/layout-resource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eveloper.android.com/guide/topics/ui/declaring-layout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constraint-layou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104;p26" descr="Google Shape;104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Google Shape;105;p26"/>
          <p:cNvSpPr txBox="1"/>
          <p:nvPr/>
        </p:nvSpPr>
        <p:spPr>
          <a:xfrm>
            <a:off x="407200" y="2094531"/>
            <a:ext cx="5258700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36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Dev Basic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Google Shape;125;p29"/>
          <p:cNvSpPr txBox="1"/>
          <p:nvPr/>
        </p:nvSpPr>
        <p:spPr>
          <a:xfrm>
            <a:off x="520611" y="1121882"/>
            <a:ext cx="8109817" cy="187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我们查看一下 AndroidManifest.xml 文件，默认创建的 hello world activity 已经在其中注册完毕了。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一般而言，一个 activity 这样注册：</a:t>
            </a:r>
          </a:p>
        </p:txBody>
      </p:sp>
      <p:sp>
        <p:nvSpPr>
          <p:cNvPr id="34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343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753" y="2940357"/>
            <a:ext cx="4590185" cy="1547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15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</a:t>
            </a:r>
          </a:p>
        </p:txBody>
      </p:sp>
      <p:sp>
        <p:nvSpPr>
          <p:cNvPr id="816" name="Google Shape;134;p30"/>
          <p:cNvSpPr txBox="1"/>
          <p:nvPr/>
        </p:nvSpPr>
        <p:spPr>
          <a:xfrm>
            <a:off x="520611" y="1121882"/>
            <a:ext cx="4766168" cy="344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View 类是所有你看到界面元素的父类。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系统提供的各种 view 都是它的子类。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View 提供了非常多的属性和 api 可以控制 view 的行为。</a:t>
            </a:r>
          </a:p>
        </p:txBody>
      </p:sp>
      <p:grpSp>
        <p:nvGrpSpPr>
          <p:cNvPr id="819" name="矩形 1"/>
          <p:cNvGrpSpPr/>
          <p:nvPr/>
        </p:nvGrpSpPr>
        <p:grpSpPr>
          <a:xfrm>
            <a:off x="6774688" y="1714485"/>
            <a:ext cx="630439" cy="392103"/>
            <a:chOff x="0" y="0"/>
            <a:chExt cx="630438" cy="392102"/>
          </a:xfrm>
        </p:grpSpPr>
        <p:sp>
          <p:nvSpPr>
            <p:cNvPr id="817" name="矩形"/>
            <p:cNvSpPr/>
            <p:nvPr/>
          </p:nvSpPr>
          <p:spPr>
            <a:xfrm>
              <a:off x="-1" y="-1"/>
              <a:ext cx="630440" cy="392104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18" name="View"/>
            <p:cNvSpPr txBox="1"/>
            <p:nvPr/>
          </p:nvSpPr>
          <p:spPr>
            <a:xfrm>
              <a:off x="58419" y="51639"/>
              <a:ext cx="513599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View</a:t>
              </a:r>
            </a:p>
          </p:txBody>
        </p:sp>
      </p:grpSp>
      <p:grpSp>
        <p:nvGrpSpPr>
          <p:cNvPr id="822" name="矩形 2"/>
          <p:cNvGrpSpPr/>
          <p:nvPr/>
        </p:nvGrpSpPr>
        <p:grpSpPr>
          <a:xfrm>
            <a:off x="5293374" y="2898477"/>
            <a:ext cx="745763" cy="399791"/>
            <a:chOff x="0" y="0"/>
            <a:chExt cx="745761" cy="399790"/>
          </a:xfrm>
        </p:grpSpPr>
        <p:sp>
          <p:nvSpPr>
            <p:cNvPr id="820" name="矩形"/>
            <p:cNvSpPr/>
            <p:nvPr/>
          </p:nvSpPr>
          <p:spPr>
            <a:xfrm>
              <a:off x="0" y="-1"/>
              <a:ext cx="745762" cy="399792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21" name="Button"/>
            <p:cNvSpPr txBox="1"/>
            <p:nvPr/>
          </p:nvSpPr>
          <p:spPr>
            <a:xfrm>
              <a:off x="58420" y="55483"/>
              <a:ext cx="62892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Button</a:t>
              </a:r>
            </a:p>
          </p:txBody>
        </p:sp>
      </p:grpSp>
      <p:grpSp>
        <p:nvGrpSpPr>
          <p:cNvPr id="825" name="矩形 3"/>
          <p:cNvGrpSpPr/>
          <p:nvPr/>
        </p:nvGrpSpPr>
        <p:grpSpPr>
          <a:xfrm>
            <a:off x="6162149" y="2852361"/>
            <a:ext cx="914905" cy="492024"/>
            <a:chOff x="0" y="0"/>
            <a:chExt cx="914904" cy="492023"/>
          </a:xfrm>
        </p:grpSpPr>
        <p:sp>
          <p:nvSpPr>
            <p:cNvPr id="823" name="矩形"/>
            <p:cNvSpPr/>
            <p:nvPr/>
          </p:nvSpPr>
          <p:spPr>
            <a:xfrm>
              <a:off x="0" y="46116"/>
              <a:ext cx="914905" cy="399791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24" name="TextView"/>
            <p:cNvSpPr txBox="1"/>
            <p:nvPr/>
          </p:nvSpPr>
          <p:spPr>
            <a:xfrm>
              <a:off x="58419" y="-1"/>
              <a:ext cx="798066" cy="4920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TextView</a:t>
              </a:r>
            </a:p>
          </p:txBody>
        </p:sp>
      </p:grpSp>
      <p:grpSp>
        <p:nvGrpSpPr>
          <p:cNvPr id="828" name="矩形 4"/>
          <p:cNvGrpSpPr/>
          <p:nvPr/>
        </p:nvGrpSpPr>
        <p:grpSpPr>
          <a:xfrm>
            <a:off x="7196366" y="2894777"/>
            <a:ext cx="914905" cy="399791"/>
            <a:chOff x="0" y="0"/>
            <a:chExt cx="914904" cy="399790"/>
          </a:xfrm>
        </p:grpSpPr>
        <p:sp>
          <p:nvSpPr>
            <p:cNvPr id="826" name="矩形"/>
            <p:cNvSpPr/>
            <p:nvPr/>
          </p:nvSpPr>
          <p:spPr>
            <a:xfrm>
              <a:off x="-1" y="-1"/>
              <a:ext cx="914906" cy="399792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27" name="EditText"/>
            <p:cNvSpPr txBox="1"/>
            <p:nvPr/>
          </p:nvSpPr>
          <p:spPr>
            <a:xfrm>
              <a:off x="58419" y="55483"/>
              <a:ext cx="798066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EditText</a:t>
              </a:r>
            </a:p>
          </p:txBody>
        </p:sp>
      </p:grpSp>
      <p:grpSp>
        <p:nvGrpSpPr>
          <p:cNvPr id="831" name="矩形 5"/>
          <p:cNvGrpSpPr/>
          <p:nvPr/>
        </p:nvGrpSpPr>
        <p:grpSpPr>
          <a:xfrm>
            <a:off x="8218906" y="2902345"/>
            <a:ext cx="745763" cy="399791"/>
            <a:chOff x="0" y="0"/>
            <a:chExt cx="745761" cy="399790"/>
          </a:xfrm>
        </p:grpSpPr>
        <p:sp>
          <p:nvSpPr>
            <p:cNvPr id="829" name="矩形"/>
            <p:cNvSpPr/>
            <p:nvPr/>
          </p:nvSpPr>
          <p:spPr>
            <a:xfrm>
              <a:off x="0" y="-1"/>
              <a:ext cx="745762" cy="399792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30" name="..."/>
            <p:cNvSpPr txBox="1"/>
            <p:nvPr/>
          </p:nvSpPr>
          <p:spPr>
            <a:xfrm>
              <a:off x="58420" y="55483"/>
              <a:ext cx="628922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...</a:t>
              </a:r>
            </a:p>
          </p:txBody>
        </p:sp>
      </p:grpSp>
      <p:sp>
        <p:nvSpPr>
          <p:cNvPr id="832" name="直接箭头连接符 6"/>
          <p:cNvSpPr/>
          <p:nvPr/>
        </p:nvSpPr>
        <p:spPr>
          <a:xfrm flipV="1">
            <a:off x="5652201" y="2145028"/>
            <a:ext cx="1383890" cy="730386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33" name="直接箭头连接符 7"/>
          <p:cNvSpPr/>
          <p:nvPr/>
        </p:nvSpPr>
        <p:spPr>
          <a:xfrm flipV="1">
            <a:off x="6643988" y="2152716"/>
            <a:ext cx="430544" cy="699634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34" name="直接箭头连接符 8"/>
          <p:cNvSpPr/>
          <p:nvPr/>
        </p:nvSpPr>
        <p:spPr>
          <a:xfrm flipH="1" flipV="1">
            <a:off x="7120660" y="2168093"/>
            <a:ext cx="538180" cy="684257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35" name="直接箭头连接符 9"/>
          <p:cNvSpPr/>
          <p:nvPr/>
        </p:nvSpPr>
        <p:spPr>
          <a:xfrm flipH="1" flipV="1">
            <a:off x="7228296" y="2160403"/>
            <a:ext cx="1345449" cy="691945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38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</a:t>
            </a:r>
          </a:p>
        </p:txBody>
      </p:sp>
      <p:sp>
        <p:nvSpPr>
          <p:cNvPr id="839" name="Google Shape;134;p30"/>
          <p:cNvSpPr txBox="1"/>
          <p:nvPr/>
        </p:nvSpPr>
        <p:spPr>
          <a:xfrm>
            <a:off x="522802" y="1122487"/>
            <a:ext cx="8103438" cy="346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View 有很多的属性，开发者通过操作这些属性来改变 View 的视觉效果，实现多种多样的 UI。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View 的所有属性都可以通过如下两种方式进行设置：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1. 静态设置：在 xml 布局文件中修改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2. 动态设置：在代码中修改，可以在运行时根据逻辑需要动态修改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</a:t>
            </a:r>
          </a:p>
        </p:txBody>
      </p:sp>
      <p:sp>
        <p:nvSpPr>
          <p:cNvPr id="843" name="Google Shape;134;p30"/>
          <p:cNvSpPr txBox="1"/>
          <p:nvPr/>
        </p:nvSpPr>
        <p:spPr>
          <a:xfrm>
            <a:off x="522802" y="1122487"/>
            <a:ext cx="8103438" cy="2437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实际开发中，通常我们并不会直接使用 View 来进行界面构建，而是使用各种 View 的子类，这些子类专门面向不同的场景设计，因而更有针对性。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接下来我们重点介绍一下它们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131;p30" descr="Google Shape;131;p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46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Views——TextView</a:t>
            </a:r>
          </a:p>
        </p:txBody>
      </p:sp>
      <p:sp>
        <p:nvSpPr>
          <p:cNvPr id="847" name="Google Shape;134;p30"/>
          <p:cNvSpPr txBox="1"/>
          <p:nvPr/>
        </p:nvSpPr>
        <p:spPr>
          <a:xfrm>
            <a:off x="522802" y="1122487"/>
            <a:ext cx="8103438" cy="116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TextView 顾名思义，是用来展示文本的，通常的用法如下</a:t>
            </a:r>
          </a:p>
        </p:txBody>
      </p:sp>
      <p:pic>
        <p:nvPicPr>
          <p:cNvPr id="848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383" y="2160403"/>
            <a:ext cx="6765680" cy="1676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Google Shape;131;p30" descr="Google Shape;131;p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Views——TextView</a:t>
            </a:r>
          </a:p>
        </p:txBody>
      </p:sp>
      <p:sp>
        <p:nvSpPr>
          <p:cNvPr id="854" name="Google Shape;134;p30"/>
          <p:cNvSpPr txBox="1"/>
          <p:nvPr/>
        </p:nvSpPr>
        <p:spPr>
          <a:xfrm>
            <a:off x="522802" y="1122487"/>
            <a:ext cx="8103438" cy="3476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但是 android studio 给出了善意的提醒：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不应该硬编码文本，而是要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通过资源引用方式进行，这样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才行进行「国际化」。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</p:txBody>
      </p:sp>
      <p:pic>
        <p:nvPicPr>
          <p:cNvPr id="855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472" y="1852873"/>
            <a:ext cx="4659094" cy="177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Views——TextView</a:t>
            </a:r>
          </a:p>
        </p:txBody>
      </p:sp>
      <p:sp>
        <p:nvSpPr>
          <p:cNvPr id="861" name="Google Shape;134;p30"/>
          <p:cNvSpPr txBox="1"/>
          <p:nvPr/>
        </p:nvSpPr>
        <p:spPr>
          <a:xfrm>
            <a:off x="522802" y="1122487"/>
            <a:ext cx="8103438" cy="3380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Android 是面向全球发行的操作系统，多语言支持是必须的。你的 app 如果需要全球发行，那么「一定」需要支持多语言，text view 作为展示文本的 view，多语言支持就需要重点考虑了。</a:t>
            </a:r>
          </a:p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如果我们需要支持多语言，那么就一定不能针对文本进行硬编码，而是通过资源引用的方式进行，至于最终资源实际上是什么文本，由操作系统根据用户设定的语言来决定。</a:t>
            </a:r>
          </a:p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我们需要做的就是定义这些不同国际区域的语言翻译就行了。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Views——TextView</a:t>
            </a:r>
          </a:p>
        </p:txBody>
      </p:sp>
      <p:sp>
        <p:nvSpPr>
          <p:cNvPr id="865" name="Google Shape;134;p30"/>
          <p:cNvSpPr txBox="1"/>
          <p:nvPr/>
        </p:nvSpPr>
        <p:spPr>
          <a:xfrm>
            <a:off x="522802" y="1122487"/>
            <a:ext cx="8103438" cy="3815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Android 中所有的 string 文本都是定义在 values/strings.xml 文件中的，通过不同的 values 目录名称来区分国际区域，比如 values 表示如果没有在本 app 中找到用户使用的语言的话，那么就用这个目录下的，你的这个目录下通常为世界通用语言：英语。</a:t>
            </a:r>
          </a:p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values-zh 表示简体中文</a:t>
            </a:r>
          </a:p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values-ja 表示日本语</a:t>
            </a:r>
          </a:p>
          <a:p>
            <a:pPr indent="76200" algn="ctr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更多国际区域定义请点击这里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68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Views——TextView</a:t>
            </a:r>
          </a:p>
        </p:txBody>
      </p:sp>
      <p:sp>
        <p:nvSpPr>
          <p:cNvPr id="869" name="Google Shape;134;p30"/>
          <p:cNvSpPr txBox="1"/>
          <p:nvPr/>
        </p:nvSpPr>
        <p:spPr>
          <a:xfrm>
            <a:off x="522802" y="1122487"/>
            <a:ext cx="8103438" cy="2409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TextView 通过引用资源的方式来使用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国际化文本，基本过程如图所示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</p:txBody>
      </p:sp>
      <p:pic>
        <p:nvPicPr>
          <p:cNvPr id="870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468" y="2198846"/>
            <a:ext cx="4190108" cy="2598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Views——TextView</a:t>
            </a:r>
          </a:p>
        </p:txBody>
      </p:sp>
      <p:sp>
        <p:nvSpPr>
          <p:cNvPr id="874" name="Google Shape;134;p30"/>
          <p:cNvSpPr txBox="1"/>
          <p:nvPr/>
        </p:nvSpPr>
        <p:spPr>
          <a:xfrm>
            <a:off x="522802" y="1122487"/>
            <a:ext cx="8103438" cy="295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 android studio 中，打开 res/values/strings.xml 文件，然后添加这样一条资源 test string：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然后新建文件 res/values-zh/string.xml 文件，建立中文资源：</a:t>
            </a:r>
          </a:p>
        </p:txBody>
      </p:sp>
      <p:pic>
        <p:nvPicPr>
          <p:cNvPr id="875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57" y="2195002"/>
            <a:ext cx="3259828" cy="761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6" name="图片 2" descr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0815" y="3605798"/>
            <a:ext cx="3082999" cy="761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79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Views——TextView</a:t>
            </a:r>
          </a:p>
        </p:txBody>
      </p:sp>
      <p:sp>
        <p:nvSpPr>
          <p:cNvPr id="880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 xml 中的  text view 标签使用</a:t>
            </a:r>
          </a:p>
        </p:txBody>
      </p:sp>
      <p:pic>
        <p:nvPicPr>
          <p:cNvPr id="881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9" y="1683731"/>
            <a:ext cx="4782106" cy="121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图片 3" descr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47" y="3059932"/>
            <a:ext cx="3905642" cy="1437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图片 4" descr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675" y="2460246"/>
            <a:ext cx="3705748" cy="1576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Hello world activity 比较特殊，它特殊在哪里呢？它是一个 app 启动的默认 activity，那么操作系统是怎么知道哪个 activity 是默认的呢？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很简单，通过 intent filter：</a:t>
            </a:r>
          </a:p>
        </p:txBody>
      </p:sp>
      <p:sp>
        <p:nvSpPr>
          <p:cNvPr id="34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348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613" y="3529987"/>
            <a:ext cx="5330774" cy="1041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131;p30" descr="Google Shape;131;p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Views——TextView</a:t>
            </a:r>
          </a:p>
        </p:txBody>
      </p:sp>
      <p:sp>
        <p:nvSpPr>
          <p:cNvPr id="887" name="Google Shape;134;p30"/>
          <p:cNvSpPr txBox="1"/>
          <p:nvPr/>
        </p:nvSpPr>
        <p:spPr>
          <a:xfrm>
            <a:off x="522802" y="1122487"/>
            <a:ext cx="8103438" cy="344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有的时候我们需要在 text view 中展示很长的文本，默认的效果是全部展示：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但是有的时候，我们不想要展示全部，而是展示一部分，然后剩余的部分自动省略为...即可，该怎么做呢？</a:t>
            </a:r>
          </a:p>
        </p:txBody>
      </p:sp>
      <p:pic>
        <p:nvPicPr>
          <p:cNvPr id="888" name="图片 2" descr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894" y="2260351"/>
            <a:ext cx="3175257" cy="1330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91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Views——TextView</a:t>
            </a:r>
          </a:p>
        </p:txBody>
      </p:sp>
      <p:sp>
        <p:nvSpPr>
          <p:cNvPr id="892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lvl1pPr>
          </a:lstStyle>
          <a:p>
            <a:r>
              <a:t>长文本折叠效果</a:t>
            </a:r>
          </a:p>
        </p:txBody>
      </p:sp>
      <p:pic>
        <p:nvPicPr>
          <p:cNvPr id="893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119" y="2060456"/>
            <a:ext cx="6104489" cy="1822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Views——TextView</a:t>
            </a:r>
          </a:p>
        </p:txBody>
      </p:sp>
      <p:sp>
        <p:nvSpPr>
          <p:cNvPr id="897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lvl1pPr>
          </a:lstStyle>
          <a:p>
            <a:r>
              <a:t>设置文本字体</a:t>
            </a:r>
          </a:p>
        </p:txBody>
      </p:sp>
      <p:pic>
        <p:nvPicPr>
          <p:cNvPr id="898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731" y="2087366"/>
            <a:ext cx="5996854" cy="1576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0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Views——TextView</a:t>
            </a:r>
          </a:p>
        </p:txBody>
      </p:sp>
      <p:sp>
        <p:nvSpPr>
          <p:cNvPr id="902" name="Google Shape;134;p30"/>
          <p:cNvSpPr txBox="1"/>
          <p:nvPr/>
        </p:nvSpPr>
        <p:spPr>
          <a:xfrm>
            <a:off x="522802" y="1122487"/>
            <a:ext cx="8103438" cy="1011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3A5BAE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更多属性设置</a:t>
            </a:r>
          </a:p>
        </p:txBody>
      </p:sp>
      <p:pic>
        <p:nvPicPr>
          <p:cNvPr id="903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340" y="2071989"/>
            <a:ext cx="5028130" cy="1606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06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Views——Button</a:t>
            </a:r>
          </a:p>
        </p:txBody>
      </p:sp>
      <p:sp>
        <p:nvSpPr>
          <p:cNvPr id="907" name="Google Shape;134;p30"/>
          <p:cNvSpPr txBox="1"/>
          <p:nvPr/>
        </p:nvSpPr>
        <p:spPr>
          <a:xfrm>
            <a:off x="522802" y="1122487"/>
            <a:ext cx="8103438" cy="3828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Button 就是按钮，提供点击效果。上面的 TextView 也是可以点击的，只不过没有 Button 默认的点击反馈效果。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Button 在设计上是 text view 的子类，因为它需要很多 text view 的特性，text view 有的，它都需要。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理论上，我们可以将 Button 看作为特殊的 TextView，一个带有点击效果的 TextView。</a:t>
            </a:r>
          </a:p>
          <a:p>
            <a:pPr indent="76200" algn="ctr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Button 参考文档</a:t>
            </a: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Views——ImageView</a:t>
            </a:r>
          </a:p>
        </p:txBody>
      </p:sp>
      <p:sp>
        <p:nvSpPr>
          <p:cNvPr id="911" name="Google Shape;134;p30"/>
          <p:cNvSpPr txBox="1"/>
          <p:nvPr/>
        </p:nvSpPr>
        <p:spPr>
          <a:xfrm>
            <a:off x="522802" y="1122487"/>
            <a:ext cx="8103438" cy="2091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TextView 用于展示文本，ImageView 顾名思义，就是展示图片的。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ImageView 是 View 的子类，和 TextView 平级。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ImageView 提供很多用于展示图片的特性属性，下面简单介绍一下。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14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Views——ImageView</a:t>
            </a:r>
          </a:p>
        </p:txBody>
      </p:sp>
      <p:sp>
        <p:nvSpPr>
          <p:cNvPr id="915" name="Google Shape;134;p30"/>
          <p:cNvSpPr txBox="1"/>
          <p:nvPr/>
        </p:nvSpPr>
        <p:spPr>
          <a:xfrm>
            <a:off x="522802" y="1122487"/>
            <a:ext cx="8103438" cy="1442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TextView 常用属性：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</p:txBody>
      </p:sp>
      <p:graphicFrame>
        <p:nvGraphicFramePr>
          <p:cNvPr id="916" name="表格 0"/>
          <p:cNvGraphicFramePr/>
          <p:nvPr/>
        </p:nvGraphicFramePr>
        <p:xfrm>
          <a:off x="1371600" y="2381250"/>
          <a:ext cx="6400800" cy="15214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foreground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设置前端展示图片（</a:t>
                      </a:r>
                      <a:r>
                        <a:t>View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继承）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src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设置 </a:t>
                      </a:r>
                      <a:r>
                        <a:t>content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展示图片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background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设置后端展示图片（</a:t>
                      </a:r>
                      <a:r>
                        <a:t>View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继承）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scaleType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设置图片缩放效果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131;p30" descr="Google Shape;131;p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19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Views——ImageView</a:t>
            </a:r>
          </a:p>
        </p:txBody>
      </p:sp>
      <p:sp>
        <p:nvSpPr>
          <p:cNvPr id="920" name="Google Shape;134;p30"/>
          <p:cNvSpPr txBox="1"/>
          <p:nvPr/>
        </p:nvSpPr>
        <p:spPr>
          <a:xfrm>
            <a:off x="522802" y="1122487"/>
            <a:ext cx="8103438" cy="198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首先就是设置一张图片来展示一下，image view 中的有 3 个层次可以展示：backgroup、content、foreground。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</p:txBody>
      </p:sp>
      <p:pic>
        <p:nvPicPr>
          <p:cNvPr id="921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088" y="2521753"/>
            <a:ext cx="3036868" cy="1453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131;p30" descr="Google Shape;131;p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Views——ImageView</a:t>
            </a:r>
          </a:p>
        </p:txBody>
      </p:sp>
      <p:sp>
        <p:nvSpPr>
          <p:cNvPr id="927" name="Google Shape;134;p30"/>
          <p:cNvSpPr txBox="1"/>
          <p:nvPr/>
        </p:nvSpPr>
        <p:spPr>
          <a:xfrm>
            <a:off x="522802" y="1122487"/>
            <a:ext cx="8103438" cy="1984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Scale type 属性用来设置图片的缩放效果：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仅对 src 层有效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</p:txBody>
      </p:sp>
      <p:pic>
        <p:nvPicPr>
          <p:cNvPr id="928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477" y="1683731"/>
            <a:ext cx="3659618" cy="2975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Google Shape;131;p30" descr="Google Shape;131;p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Views——EditText</a:t>
            </a:r>
          </a:p>
        </p:txBody>
      </p:sp>
      <p:sp>
        <p:nvSpPr>
          <p:cNvPr id="934" name="Google Shape;134;p30"/>
          <p:cNvSpPr txBox="1"/>
          <p:nvPr/>
        </p:nvSpPr>
        <p:spPr>
          <a:xfrm>
            <a:off x="522802" y="1122487"/>
            <a:ext cx="8103438" cy="3592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 err="1"/>
              <a:t>TextView</a:t>
            </a:r>
            <a:r>
              <a:rPr dirty="0"/>
              <a:t> </a:t>
            </a:r>
            <a:r>
              <a:rPr dirty="0" err="1"/>
              <a:t>用于展示文本，EditText</a:t>
            </a:r>
            <a:r>
              <a:rPr dirty="0"/>
              <a:t> </a:t>
            </a:r>
            <a:r>
              <a:rPr dirty="0" err="1"/>
              <a:t>用于接受用户输入的文本，也就是输入框，比如你经常在登录页面看到的那样</a:t>
            </a:r>
            <a:r>
              <a:rPr dirty="0"/>
              <a:t>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 err="1"/>
              <a:t>EditText</a:t>
            </a:r>
            <a:r>
              <a:rPr dirty="0"/>
              <a:t> </a:t>
            </a:r>
            <a:r>
              <a:rPr dirty="0" err="1"/>
              <a:t>拥有很多</a:t>
            </a:r>
            <a:r>
              <a:rPr dirty="0"/>
              <a:t> </a:t>
            </a:r>
            <a:r>
              <a:rPr dirty="0" err="1"/>
              <a:t>TextView</a:t>
            </a:r>
            <a:r>
              <a:rPr dirty="0"/>
              <a:t> </a:t>
            </a:r>
            <a:r>
              <a:rPr dirty="0" err="1"/>
              <a:t>的属性，因此它也是</a:t>
            </a:r>
            <a:r>
              <a:rPr dirty="0"/>
              <a:t> </a:t>
            </a:r>
            <a:r>
              <a:rPr dirty="0" err="1"/>
              <a:t>TextView</a:t>
            </a:r>
            <a:r>
              <a:rPr dirty="0"/>
              <a:t> </a:t>
            </a:r>
            <a:r>
              <a:rPr dirty="0" err="1"/>
              <a:t>的子类</a:t>
            </a:r>
            <a:r>
              <a:rPr dirty="0"/>
              <a:t>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/>
              <a:t>在 </a:t>
            </a:r>
            <a:r>
              <a:rPr dirty="0" err="1"/>
              <a:t>TextView</a:t>
            </a:r>
            <a:r>
              <a:rPr dirty="0"/>
              <a:t> </a:t>
            </a:r>
            <a:r>
              <a:rPr dirty="0" err="1"/>
              <a:t>的基础之上，EditView</a:t>
            </a:r>
            <a:r>
              <a:rPr dirty="0"/>
              <a:t> </a:t>
            </a:r>
            <a:r>
              <a:rPr dirty="0" err="1"/>
              <a:t>提供了很多和输入相关的属性和系统接口，方便开发者自定义用户文本输入行为</a:t>
            </a:r>
            <a:r>
              <a:rPr dirty="0"/>
              <a:t>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Google Shape;125;p29"/>
          <p:cNvSpPr txBox="1"/>
          <p:nvPr/>
        </p:nvSpPr>
        <p:spPr>
          <a:xfrm>
            <a:off x="520611" y="1121882"/>
            <a:ext cx="8109817" cy="304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一个 app 不能只有一个 activity 界面，我们还需要更多的页面来丰富 app。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我们可以通过 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android studio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来创建新的 activity</a:t>
            </a:r>
          </a:p>
        </p:txBody>
      </p:sp>
      <p:sp>
        <p:nvSpPr>
          <p:cNvPr id="35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353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306" y="1968793"/>
            <a:ext cx="5396768" cy="2918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Views——EditText</a:t>
            </a:r>
          </a:p>
        </p:txBody>
      </p:sp>
      <p:sp>
        <p:nvSpPr>
          <p:cNvPr id="938" name="Google Shape;134;p30"/>
          <p:cNvSpPr txBox="1"/>
          <p:nvPr/>
        </p:nvSpPr>
        <p:spPr>
          <a:xfrm>
            <a:off x="522802" y="1122487"/>
            <a:ext cx="8103438" cy="1876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 TextView 之外，EditText 常用的属性如下：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</p:txBody>
      </p:sp>
      <p:graphicFrame>
        <p:nvGraphicFramePr>
          <p:cNvPr id="939" name="表格 0"/>
          <p:cNvGraphicFramePr/>
          <p:nvPr/>
        </p:nvGraphicFramePr>
        <p:xfrm>
          <a:off x="1371600" y="2190750"/>
          <a:ext cx="6400800" cy="1143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inputType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指定输入类型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hint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描述文本输入内容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ym typeface="Arial"/>
                        </a:rPr>
                        <a:t>imeOptions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指定文本输入完毕之后的输入法提示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131;p30" descr="Google Shape;131;p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42" name="Google Shape;132;p30"/>
          <p:cNvSpPr txBox="1"/>
          <p:nvPr/>
        </p:nvSpPr>
        <p:spPr>
          <a:xfrm>
            <a:off x="522801" y="520074"/>
            <a:ext cx="4474576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Views——EditText</a:t>
            </a:r>
          </a:p>
        </p:txBody>
      </p:sp>
      <p:sp>
        <p:nvSpPr>
          <p:cNvPr id="943" name="Google Shape;134;p30"/>
          <p:cNvSpPr txBox="1"/>
          <p:nvPr/>
        </p:nvSpPr>
        <p:spPr>
          <a:xfrm>
            <a:off x="522802" y="1122487"/>
            <a:ext cx="8103438" cy="2816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EditText 用于接受用户的输入，我们需要提供接受输入的监听器才行：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当然也可以通过 edit text 的 getText 接口获取输入的内容。</a:t>
            </a:r>
          </a:p>
        </p:txBody>
      </p:sp>
      <p:pic>
        <p:nvPicPr>
          <p:cNvPr id="944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881" y="1690666"/>
            <a:ext cx="4236238" cy="461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945" name="图片 2" descr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564" y="2302072"/>
            <a:ext cx="2444871" cy="1153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131;p30" descr="Google Shape;131;p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Google Shape;132;p30"/>
          <p:cNvSpPr txBox="1"/>
          <p:nvPr/>
        </p:nvSpPr>
        <p:spPr>
          <a:xfrm>
            <a:off x="522801" y="490253"/>
            <a:ext cx="49973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Views——一个实际的场景</a:t>
            </a:r>
          </a:p>
        </p:txBody>
      </p:sp>
      <p:sp>
        <p:nvSpPr>
          <p:cNvPr id="951" name="Google Shape;134;p30"/>
          <p:cNvSpPr txBox="1"/>
          <p:nvPr/>
        </p:nvSpPr>
        <p:spPr>
          <a:xfrm>
            <a:off x="522802" y="1122487"/>
            <a:ext cx="8103438" cy="1975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到目前为止，我们已经介绍了几种常用的 view，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现在我们来处理一个实际的需求：登录页面。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</p:txBody>
      </p:sp>
      <p:pic>
        <p:nvPicPr>
          <p:cNvPr id="952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358" y="826488"/>
            <a:ext cx="1968199" cy="3498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Google Shape;132;p30"/>
          <p:cNvSpPr txBox="1"/>
          <p:nvPr/>
        </p:nvSpPr>
        <p:spPr>
          <a:xfrm>
            <a:off x="522801" y="490253"/>
            <a:ext cx="49973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Views——一个实际的场景</a:t>
            </a:r>
          </a:p>
        </p:txBody>
      </p:sp>
      <p:sp>
        <p:nvSpPr>
          <p:cNvPr id="958" name="Google Shape;134;p30"/>
          <p:cNvSpPr txBox="1"/>
          <p:nvPr/>
        </p:nvSpPr>
        <p:spPr>
          <a:xfrm>
            <a:off x="522802" y="1122487"/>
            <a:ext cx="8103438" cy="4117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在上面这个例子当中，我们实现了一个简单的登录页面，但是这个页面中当用户点击登录按钮之后没有任何提示，一个设计优秀的 app 应该对用户的每一个输入都提供及时的反馈。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因此，当用户点击按钮进行登录的时候，我们需要给用户一定的提示，比如登录成功，或者请稍后之类的。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 Android 中给用户提示最简单的方式就是 Toast。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61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Views——Toast</a:t>
            </a:r>
          </a:p>
        </p:txBody>
      </p:sp>
      <p:sp>
        <p:nvSpPr>
          <p:cNvPr id="962" name="Google Shape;134;p30"/>
          <p:cNvSpPr txBox="1"/>
          <p:nvPr/>
        </p:nvSpPr>
        <p:spPr>
          <a:xfrm>
            <a:off x="522802" y="1122487"/>
            <a:ext cx="8103438" cy="291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Toast 中文就是吐司的意思，它不是食物。从名字我们无法感知它是做什么的，看一个例子：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这种通知效果，相信大家都见过，它就是 toast 的效果。</a:t>
            </a:r>
          </a:p>
        </p:txBody>
      </p:sp>
      <p:pic>
        <p:nvPicPr>
          <p:cNvPr id="963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83" y="2137340"/>
            <a:ext cx="2375677" cy="1207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131;p30" descr="Google Shape;131;p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Views——Toast</a:t>
            </a:r>
          </a:p>
        </p:txBody>
      </p:sp>
      <p:sp>
        <p:nvSpPr>
          <p:cNvPr id="967" name="Google Shape;134;p30"/>
          <p:cNvSpPr txBox="1"/>
          <p:nvPr/>
        </p:nvSpPr>
        <p:spPr>
          <a:xfrm>
            <a:off x="522802" y="1122487"/>
            <a:ext cx="8103438" cy="3573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 err="1"/>
              <a:t>想要展示一个</a:t>
            </a:r>
            <a:r>
              <a:rPr dirty="0"/>
              <a:t> toast </a:t>
            </a:r>
            <a:r>
              <a:rPr dirty="0" err="1"/>
              <a:t>很简单</a:t>
            </a:r>
            <a:r>
              <a:rPr dirty="0"/>
              <a:t>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 dirty="0"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 dirty="0"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 err="1"/>
              <a:t>首先通过</a:t>
            </a:r>
            <a:r>
              <a:rPr dirty="0"/>
              <a:t> make text </a:t>
            </a:r>
            <a:r>
              <a:rPr dirty="0" err="1"/>
              <a:t>创建一个新的</a:t>
            </a:r>
            <a:r>
              <a:rPr dirty="0"/>
              <a:t> </a:t>
            </a:r>
            <a:r>
              <a:rPr dirty="0" err="1"/>
              <a:t>toast，然后</a:t>
            </a:r>
            <a:r>
              <a:rPr dirty="0"/>
              <a:t> show </a:t>
            </a:r>
            <a:r>
              <a:rPr dirty="0" err="1"/>
              <a:t>就好了</a:t>
            </a:r>
            <a:r>
              <a:rPr dirty="0"/>
              <a:t>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 err="1"/>
              <a:t>创建</a:t>
            </a:r>
            <a:r>
              <a:rPr dirty="0"/>
              <a:t> toast </a:t>
            </a:r>
            <a:r>
              <a:rPr dirty="0" err="1"/>
              <a:t>的时候，可以指定</a:t>
            </a:r>
            <a:r>
              <a:rPr dirty="0"/>
              <a:t> toast </a:t>
            </a:r>
            <a:r>
              <a:rPr dirty="0" err="1"/>
              <a:t>展示时长，可以指定为</a:t>
            </a:r>
            <a:r>
              <a:rPr dirty="0"/>
              <a:t> short </a:t>
            </a:r>
            <a:r>
              <a:rPr dirty="0" err="1"/>
              <a:t>或者</a:t>
            </a:r>
            <a:r>
              <a:rPr dirty="0"/>
              <a:t> </a:t>
            </a:r>
            <a:r>
              <a:rPr dirty="0" err="1"/>
              <a:t>long，表示短时展示或者长时展示</a:t>
            </a:r>
            <a:r>
              <a:rPr dirty="0"/>
              <a:t>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 err="1"/>
              <a:t>因为</a:t>
            </a:r>
            <a:r>
              <a:rPr dirty="0"/>
              <a:t> Toast </a:t>
            </a:r>
            <a:r>
              <a:rPr dirty="0" err="1"/>
              <a:t>也是要展示文本，因此，国际化是少不了的</a:t>
            </a:r>
            <a:r>
              <a:rPr dirty="0"/>
              <a:t>。</a:t>
            </a:r>
          </a:p>
        </p:txBody>
      </p:sp>
      <p:pic>
        <p:nvPicPr>
          <p:cNvPr id="968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740" y="1952820"/>
            <a:ext cx="4974313" cy="530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131;p30" descr="Google Shape;131;p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Views——Toast</a:t>
            </a:r>
          </a:p>
        </p:txBody>
      </p:sp>
      <p:sp>
        <p:nvSpPr>
          <p:cNvPr id="972" name="Google Shape;134;p30"/>
          <p:cNvSpPr txBox="1"/>
          <p:nvPr/>
        </p:nvSpPr>
        <p:spPr>
          <a:xfrm>
            <a:off x="522802" y="1122487"/>
            <a:ext cx="8103438" cy="143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我们来丰富一下刚才的登录页面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</p:txBody>
      </p:sp>
      <p:pic>
        <p:nvPicPr>
          <p:cNvPr id="973" name="图片 0" descr="图片 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869" y="1899003"/>
            <a:ext cx="4812860" cy="39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4" name="屏幕录制2021-06-21 下午12" descr="屏幕录制2021-06-21 下午12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59669" y="2544817"/>
            <a:ext cx="2690896" cy="1852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6" fill="hold"/>
                                        <p:tgtEl>
                                          <p:spTgt spid="9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7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4"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Views——Toast</a:t>
            </a:r>
          </a:p>
        </p:txBody>
      </p:sp>
      <p:sp>
        <p:nvSpPr>
          <p:cNvPr id="978" name="Google Shape;134;p30"/>
          <p:cNvSpPr txBox="1"/>
          <p:nvPr/>
        </p:nvSpPr>
        <p:spPr>
          <a:xfrm>
            <a:off x="522802" y="1122487"/>
            <a:ext cx="8103438" cy="2401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但是这还不够，我们需要判断一下用户名和密码是否正确，为了简化，我们先固定用户名和密码判断：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</p:txBody>
      </p:sp>
      <p:pic>
        <p:nvPicPr>
          <p:cNvPr id="979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394" y="2552506"/>
            <a:ext cx="5643193" cy="1368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Views——ProgressBar</a:t>
            </a:r>
          </a:p>
        </p:txBody>
      </p:sp>
      <p:sp>
        <p:nvSpPr>
          <p:cNvPr id="983" name="Google Shape;134;p30"/>
          <p:cNvSpPr txBox="1"/>
          <p:nvPr/>
        </p:nvSpPr>
        <p:spPr>
          <a:xfrm>
            <a:off x="522802" y="1122487"/>
            <a:ext cx="8103438" cy="3158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正常情况下，我们登录是要和网络交互的，因此为了减缓用户的等待焦虑，一般我们会提供一个简短的动画表示正在登录中。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一般地，这种动画都是通过 ProgressBar 来进行的。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ProgressBar 是 View 的子类，提供进度展示的能力，并且内部提供循环转圈的动画效果:</a:t>
            </a:r>
          </a:p>
        </p:txBody>
      </p:sp>
      <p:pic>
        <p:nvPicPr>
          <p:cNvPr id="984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419" y="3628864"/>
            <a:ext cx="561245" cy="622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87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Views——ProgressBar</a:t>
            </a:r>
          </a:p>
        </p:txBody>
      </p:sp>
      <p:sp>
        <p:nvSpPr>
          <p:cNvPr id="988" name="Google Shape;134;p30"/>
          <p:cNvSpPr txBox="1"/>
          <p:nvPr/>
        </p:nvSpPr>
        <p:spPr>
          <a:xfrm>
            <a:off x="522802" y="1122487"/>
            <a:ext cx="8103438" cy="154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ProgressBar 默认的 style 样式为无限转圈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也可以修改为长条进度状态</a:t>
            </a:r>
          </a:p>
        </p:txBody>
      </p:sp>
      <p:pic>
        <p:nvPicPr>
          <p:cNvPr id="989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54" y="2660142"/>
            <a:ext cx="6911757" cy="98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Google Shape;125;p29"/>
          <p:cNvSpPr txBox="1"/>
          <p:nvPr/>
        </p:nvSpPr>
        <p:spPr>
          <a:xfrm>
            <a:off x="520611" y="1121882"/>
            <a:ext cx="8109817" cy="2972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在接下来的界面中，配置新的 activity。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main activity 是 world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这个 activity 是 china</a:t>
            </a:r>
          </a:p>
        </p:txBody>
      </p:sp>
      <p:sp>
        <p:nvSpPr>
          <p:cNvPr id="35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358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06" y="1647315"/>
            <a:ext cx="4340879" cy="3240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Views——ProgressBar</a:t>
            </a:r>
          </a:p>
        </p:txBody>
      </p:sp>
      <p:sp>
        <p:nvSpPr>
          <p:cNvPr id="993" name="Google Shape;134;p30"/>
          <p:cNvSpPr txBox="1"/>
          <p:nvPr/>
        </p:nvSpPr>
        <p:spPr>
          <a:xfrm>
            <a:off x="522802" y="1122487"/>
            <a:ext cx="8103438" cy="3393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ProgressBar 层级：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视频播放器场景下，progress 表示已经播放的，secondaryProgress 表示已经缓冲的，background 表示没有缓冲的</a:t>
            </a:r>
          </a:p>
        </p:txBody>
      </p:sp>
      <p:pic>
        <p:nvPicPr>
          <p:cNvPr id="994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58" y="1849028"/>
            <a:ext cx="2629389" cy="1160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131;p30" descr="Google Shape;131;p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997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Views——ProgressBar</a:t>
            </a:r>
          </a:p>
        </p:txBody>
      </p:sp>
      <p:sp>
        <p:nvSpPr>
          <p:cNvPr id="998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lvl1pPr>
          </a:lstStyle>
          <a:p>
            <a:r>
              <a:t>一个示例视频播放器定义的样式</a:t>
            </a:r>
          </a:p>
        </p:txBody>
      </p:sp>
      <p:pic>
        <p:nvPicPr>
          <p:cNvPr id="999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349" y="953345"/>
            <a:ext cx="2452560" cy="3613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0" name="图片 2" descr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34" y="2410273"/>
            <a:ext cx="2744714" cy="322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05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Views——ProgressBar</a:t>
            </a:r>
          </a:p>
        </p:txBody>
      </p:sp>
      <p:sp>
        <p:nvSpPr>
          <p:cNvPr id="1006" name="Google Shape;134;p30"/>
          <p:cNvSpPr txBox="1"/>
          <p:nvPr/>
        </p:nvSpPr>
        <p:spPr>
          <a:xfrm>
            <a:off x="522802" y="1122487"/>
            <a:ext cx="8103438" cy="108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我们在点击登录按钮之后，休眠 2s 模拟网络操作，然后这 2s 过程中展示转圈，2s 之后消失转圈，弹出 toast 告知登录结果。</a:t>
            </a:r>
          </a:p>
        </p:txBody>
      </p:sp>
      <p:pic>
        <p:nvPicPr>
          <p:cNvPr id="1007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51" y="2341079"/>
            <a:ext cx="3813384" cy="2683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图片 2" descr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781" y="2533286"/>
            <a:ext cx="4328498" cy="2175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31;p30" descr="Google Shape;131;p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Views——ProgressBar</a:t>
            </a:r>
          </a:p>
        </p:txBody>
      </p:sp>
      <p:sp>
        <p:nvSpPr>
          <p:cNvPr id="1012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lvl1pPr>
          </a:lstStyle>
          <a:p>
            <a:r>
              <a:t>运行效果</a:t>
            </a:r>
          </a:p>
        </p:txBody>
      </p:sp>
      <p:pic>
        <p:nvPicPr>
          <p:cNvPr id="1013" name="屏幕录制2021-06-21 下午2" descr="屏幕录制2021-06-21 下午2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09664" y="1126339"/>
            <a:ext cx="1923711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3" fill="hold"/>
                                        <p:tgtEl>
                                          <p:spTgt spid="10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1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3"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16" name="Google Shape;132;p30"/>
          <p:cNvSpPr txBox="1"/>
          <p:nvPr/>
        </p:nvSpPr>
        <p:spPr>
          <a:xfrm>
            <a:off x="522801" y="490253"/>
            <a:ext cx="499737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Views——更多的</a:t>
            </a:r>
          </a:p>
        </p:txBody>
      </p:sp>
      <p:sp>
        <p:nvSpPr>
          <p:cNvPr id="1017" name="Google Shape;134;p30"/>
          <p:cNvSpPr txBox="1"/>
          <p:nvPr/>
        </p:nvSpPr>
        <p:spPr>
          <a:xfrm>
            <a:off x="522802" y="1122487"/>
            <a:ext cx="8103438" cy="3212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上面我们介绍了几种最基本的 view，这些 view 经常会使用到，大家需要多多练习。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除此之外，还有很多的 view 可供使用，大家可以参考 Android 文档进行学习。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endParaRPr/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所有这些 view 都定义在系统的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android.widget </a:t>
            </a:r>
            <a:r>
              <a:t>包下。</a:t>
            </a:r>
          </a:p>
        </p:txBody>
      </p:sp>
      <p:graphicFrame>
        <p:nvGraphicFramePr>
          <p:cNvPr id="1018" name="表格 1"/>
          <p:cNvGraphicFramePr/>
          <p:nvPr/>
        </p:nvGraphicFramePr>
        <p:xfrm>
          <a:off x="1294716" y="2567475"/>
          <a:ext cx="6400800" cy="7620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RadioButton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单选框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CheckBox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多选框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Switch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开关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ImageButton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图片按钮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ScrollView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滚动视图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400">
                          <a:sym typeface="Arial"/>
                        </a:defRPr>
                      </a:pPr>
                      <a:r>
                        <a:t>SeekBar </a:t>
                      </a: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拖拽进度条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295;p50" descr="Google Shape;295;p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Google Shape;296;p50"/>
          <p:cNvSpPr txBox="1"/>
          <p:nvPr/>
        </p:nvSpPr>
        <p:spPr>
          <a:xfrm>
            <a:off x="644525" y="1952855"/>
            <a:ext cx="4788300" cy="583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UI Debug</a:t>
            </a:r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UI Debug</a:t>
            </a:r>
          </a:p>
        </p:txBody>
      </p:sp>
      <p:sp>
        <p:nvSpPr>
          <p:cNvPr id="1025" name="Google Shape;134;p30"/>
          <p:cNvSpPr txBox="1"/>
          <p:nvPr/>
        </p:nvSpPr>
        <p:spPr>
          <a:xfrm>
            <a:off x="522802" y="1122487"/>
            <a:ext cx="8103438" cy="2911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前面我们介绍了很多 android ui 开发的技术，有的时候，我们开发的界面可能存在 bug，我们需要定位它。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ui debug 不太像传统的程序 debug，首先你可能无法通过断点很好滴发现问题，同时通过日志也不是一个好主意。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高效的做法是，通过 Android Studio 内部集成的 UI debug 工具来定位问题，这种方式通常比较有效。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28" name="Google Shape;132;p30"/>
          <p:cNvSpPr txBox="1"/>
          <p:nvPr/>
        </p:nvSpPr>
        <p:spPr>
          <a:xfrm>
            <a:off x="522802" y="520074"/>
            <a:ext cx="5966100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UI Debug——Layout Validation</a:t>
            </a:r>
          </a:p>
        </p:txBody>
      </p:sp>
      <p:sp>
        <p:nvSpPr>
          <p:cNvPr id="1029" name="Google Shape;134;p30"/>
          <p:cNvSpPr txBox="1"/>
          <p:nvPr/>
        </p:nvSpPr>
        <p:spPr>
          <a:xfrm>
            <a:off x="522802" y="1122487"/>
            <a:ext cx="8103438" cy="2688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在构建界面 xml 的时候，我们就可以通过 layout validation 来检验我们的界面在各种环境能否按照预期工作。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layout validation 也就是布局验证的意思，它提供了不用运行 app 就能看到界面在各种屏幕上的运行效果，同时还能看到给色盲人士提供的效果图，这些都通过 android studio 内部的模拟渲染技术实现。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32" name="Google Shape;132;p30"/>
          <p:cNvSpPr txBox="1"/>
          <p:nvPr/>
        </p:nvSpPr>
        <p:spPr>
          <a:xfrm>
            <a:off x="522802" y="520074"/>
            <a:ext cx="5966100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UI Debug——Layout Validation</a:t>
            </a:r>
          </a:p>
        </p:txBody>
      </p:sp>
      <p:sp>
        <p:nvSpPr>
          <p:cNvPr id="1033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lvl1pPr>
          </a:lstStyle>
          <a:p>
            <a:r>
              <a:t>想要使用它，点击这里：</a:t>
            </a:r>
          </a:p>
        </p:txBody>
      </p:sp>
      <p:pic>
        <p:nvPicPr>
          <p:cNvPr id="1034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465" y="1906690"/>
            <a:ext cx="2990739" cy="2260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37" name="Google Shape;132;p30"/>
          <p:cNvSpPr txBox="1"/>
          <p:nvPr/>
        </p:nvSpPr>
        <p:spPr>
          <a:xfrm>
            <a:off x="522802" y="520074"/>
            <a:ext cx="5966100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UI Debug——Layout Inspector</a:t>
            </a:r>
          </a:p>
        </p:txBody>
      </p:sp>
      <p:sp>
        <p:nvSpPr>
          <p:cNvPr id="1038" name="Google Shape;134;p30"/>
          <p:cNvSpPr txBox="1"/>
          <p:nvPr/>
        </p:nvSpPr>
        <p:spPr>
          <a:xfrm>
            <a:off x="522802" y="1122487"/>
            <a:ext cx="8103438" cy="2705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UI 顺利在设备上运行起来，但是看起来，还是有一点不符合预期，因此我们需要一个运行时 debug 的工具。</a:t>
            </a:r>
          </a:p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Android Studio 提供了 Layout Inspector 来查看运行时的界面，layout inspector 可以实时追踪当前运行的界面，对于定位运行时的界面问题非常有效。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Google Shape;125;p29"/>
          <p:cNvSpPr txBox="1"/>
          <p:nvPr/>
        </p:nvSpPr>
        <p:spPr>
          <a:xfrm>
            <a:off x="520611" y="1121882"/>
            <a:ext cx="8109817" cy="1695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在接下来的界面中，配置新的 activity。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endParaRPr/>
          </a:p>
        </p:txBody>
      </p:sp>
      <p:sp>
        <p:nvSpPr>
          <p:cNvPr id="36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363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283" y="1692575"/>
            <a:ext cx="5389434" cy="3087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41" name="Google Shape;132;p30"/>
          <p:cNvSpPr txBox="1"/>
          <p:nvPr/>
        </p:nvSpPr>
        <p:spPr>
          <a:xfrm>
            <a:off x="522802" y="520074"/>
            <a:ext cx="5966100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UI Debug——Layout Inspector</a:t>
            </a:r>
          </a:p>
        </p:txBody>
      </p:sp>
      <p:sp>
        <p:nvSpPr>
          <p:cNvPr id="1042" name="Google Shape;134;p30"/>
          <p:cNvSpPr txBox="1"/>
          <p:nvPr/>
        </p:nvSpPr>
        <p:spPr>
          <a:xfrm>
            <a:off x="522802" y="1122487"/>
            <a:ext cx="8103438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想要使用 Inspector，点击这里：</a:t>
            </a:r>
          </a:p>
        </p:txBody>
      </p:sp>
      <p:pic>
        <p:nvPicPr>
          <p:cNvPr id="1043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825" y="1679886"/>
            <a:ext cx="2022016" cy="2936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46" name="Google Shape;132;p30"/>
          <p:cNvSpPr txBox="1"/>
          <p:nvPr/>
        </p:nvSpPr>
        <p:spPr>
          <a:xfrm>
            <a:off x="522802" y="520074"/>
            <a:ext cx="5966100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UI Debug——Layout Inspector</a:t>
            </a:r>
          </a:p>
        </p:txBody>
      </p:sp>
      <p:pic>
        <p:nvPicPr>
          <p:cNvPr id="1047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02" y="914904"/>
            <a:ext cx="8195699" cy="3798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50" name="Google Shape;132;p30"/>
          <p:cNvSpPr txBox="1"/>
          <p:nvPr/>
        </p:nvSpPr>
        <p:spPr>
          <a:xfrm>
            <a:off x="522802" y="490253"/>
            <a:ext cx="59661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UI Debug——在线资料</a:t>
            </a:r>
          </a:p>
        </p:txBody>
      </p:sp>
      <p:sp>
        <p:nvSpPr>
          <p:cNvPr id="1051" name="Google Shape;134;p30"/>
          <p:cNvSpPr txBox="1"/>
          <p:nvPr/>
        </p:nvSpPr>
        <p:spPr>
          <a:xfrm>
            <a:off x="522802" y="2597694"/>
            <a:ext cx="8103438" cy="547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indent="76200" algn="ctr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更多关于 UI debug 工具资源请点击这里</a:t>
            </a:r>
          </a:p>
        </p:txBody>
      </p:sp>
    </p:spTree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295;p50" descr="Google Shape;295;p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Google Shape;296;p50"/>
          <p:cNvSpPr txBox="1"/>
          <p:nvPr/>
        </p:nvSpPr>
        <p:spPr>
          <a:xfrm>
            <a:off x="644525" y="1952855"/>
            <a:ext cx="4788300" cy="583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UI Test</a:t>
            </a:r>
          </a:p>
        </p:txBody>
      </p:sp>
    </p:spTree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9" y="-3844"/>
            <a:ext cx="9135882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Google Shape;132;p30"/>
          <p:cNvSpPr txBox="1"/>
          <p:nvPr/>
        </p:nvSpPr>
        <p:spPr>
          <a:xfrm>
            <a:off x="522801" y="520074"/>
            <a:ext cx="499737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UI Test</a:t>
            </a:r>
          </a:p>
        </p:txBody>
      </p:sp>
      <p:sp>
        <p:nvSpPr>
          <p:cNvPr id="1058" name="Google Shape;134;p30"/>
          <p:cNvSpPr txBox="1"/>
          <p:nvPr/>
        </p:nvSpPr>
        <p:spPr>
          <a:xfrm>
            <a:off x="522802" y="1122487"/>
            <a:ext cx="8103438" cy="2274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通常，我们编写代码，需要提供完备的单元测试，以保证软件质量。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同样的，我们编写出来的界面，也需要提供完备的单元测试。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关于 UI test 的内容，可以参考 Android 文档：</a:t>
            </a:r>
          </a:p>
          <a:p>
            <a:pPr indent="76200" algn="just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endParaRPr/>
          </a:p>
          <a:p>
            <a:pPr indent="76200" algn="ctr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https://developer.android.com/training/testing/ui-testing/espresso-testing</a:t>
            </a:r>
          </a:p>
        </p:txBody>
      </p:sp>
    </p:spTree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595;p89" descr="Google Shape;595;p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Google Shape;596;p89"/>
          <p:cNvSpPr txBox="1"/>
          <p:nvPr/>
        </p:nvSpPr>
        <p:spPr>
          <a:xfrm>
            <a:off x="518429" y="485100"/>
            <a:ext cx="3451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随堂小作业</a:t>
            </a:r>
          </a:p>
        </p:txBody>
      </p:sp>
      <p:sp>
        <p:nvSpPr>
          <p:cNvPr id="1062" name="Google Shape;597;p89"/>
          <p:cNvSpPr txBox="1"/>
          <p:nvPr/>
        </p:nvSpPr>
        <p:spPr>
          <a:xfrm>
            <a:off x="518424" y="1125074"/>
            <a:ext cx="7440302" cy="3146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练习 activity、各种布局、view 的使用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实现实例中给出的简单登录页面，相册展示页面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学习并编写完善的 UI 单元测试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尝试通过 UI Debug tools 发现可能的 UI 问题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发邮件交作业</a:t>
            </a:r>
          </a:p>
        </p:txBody>
      </p:sp>
    </p:spTree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595;p89" descr="Google Shape;595;p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065" name="Google Shape;596;p89"/>
          <p:cNvSpPr txBox="1"/>
          <p:nvPr/>
        </p:nvSpPr>
        <p:spPr>
          <a:xfrm>
            <a:off x="518429" y="485100"/>
            <a:ext cx="345180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随堂小作业</a:t>
            </a:r>
          </a:p>
        </p:txBody>
      </p:sp>
      <p:sp>
        <p:nvSpPr>
          <p:cNvPr id="1066" name="Google Shape;597;p89"/>
          <p:cNvSpPr txBox="1"/>
          <p:nvPr/>
        </p:nvSpPr>
        <p:spPr>
          <a:xfrm>
            <a:off x="518424" y="1125074"/>
            <a:ext cx="7440302" cy="2437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基础部分（60%）：</a:t>
            </a:r>
          </a:p>
          <a:p>
            <a:pPr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登陆页面，相册页面</a:t>
            </a:r>
          </a:p>
          <a:p>
            <a:pPr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加分部分（40%）：</a:t>
            </a:r>
          </a:p>
          <a:p>
            <a:pPr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注册页面，密码找回页面</a:t>
            </a:r>
          </a:p>
        </p:txBody>
      </p:sp>
    </p:spTree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602;p90" descr="Google Shape;602;p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9" name="Google Shape;603;p90"/>
          <p:cNvSpPr txBox="1"/>
          <p:nvPr/>
        </p:nvSpPr>
        <p:spPr>
          <a:xfrm>
            <a:off x="1456772" y="2279931"/>
            <a:ext cx="2045806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 algn="ctr"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Google Shape;125;p29"/>
          <p:cNvSpPr txBox="1"/>
          <p:nvPr/>
        </p:nvSpPr>
        <p:spPr>
          <a:xfrm>
            <a:off x="520611" y="1121882"/>
            <a:ext cx="8109817" cy="2334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但是，打开新的 activity 的界面，发现什么也没有，我们通过拖动，创建一个 text，指定内容为 hello china.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endParaRPr/>
          </a:p>
        </p:txBody>
      </p:sp>
      <p:sp>
        <p:nvSpPr>
          <p:cNvPr id="36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Google Shape;125;p29"/>
          <p:cNvSpPr txBox="1"/>
          <p:nvPr/>
        </p:nvSpPr>
        <p:spPr>
          <a:xfrm>
            <a:off x="520611" y="1121882"/>
            <a:ext cx="8109817" cy="4721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现在，我们的 hello china 页面已经创建完毕了，但是我们怎么展示这个页面呢？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因为 app 默认展示 main activity，因此，我们需要一个跳转机制来跳转到新的页面中去。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因为我们已经有了一个 main activity 了，因此，我们可以从这个 activity 跳转过去。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endParaRPr/>
          </a:p>
        </p:txBody>
      </p:sp>
      <p:sp>
        <p:nvSpPr>
          <p:cNvPr id="371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Google Shape;125;p29"/>
          <p:cNvSpPr txBox="1"/>
          <p:nvPr/>
        </p:nvSpPr>
        <p:spPr>
          <a:xfrm>
            <a:off x="520611" y="1121882"/>
            <a:ext cx="8109817" cy="306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从一个 activity 跳转到另外一个 activity，通常有两个方法：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1. 显式跳转：明确指定目标 activity 的类名进行跳转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2. 隐式跳转：不指定目标 activity 是谁，通过给定特定的 action 让操作系统自己计算，看看谁匹配这个 action 就启动谁。</a:t>
            </a:r>
          </a:p>
        </p:txBody>
      </p:sp>
      <p:sp>
        <p:nvSpPr>
          <p:cNvPr id="37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Google Shape;125;p29"/>
          <p:cNvSpPr txBox="1"/>
          <p:nvPr/>
        </p:nvSpPr>
        <p:spPr>
          <a:xfrm>
            <a:off x="520611" y="1121882"/>
            <a:ext cx="8109817" cy="361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为了能从 main activity 中跳转到 china activity 中，我们需要一个按钮来触发跳转，我们引入 Button 这个控件，不用担心，这里我们只是简单实用 button 的点击功能，后面我们会详细介绍 Button 控件的细节。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endParaRPr/>
          </a:p>
        </p:txBody>
      </p:sp>
      <p:sp>
        <p:nvSpPr>
          <p:cNvPr id="379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383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17" y="1125547"/>
            <a:ext cx="7845844" cy="3343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111;p27" descr="Google Shape;111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Google Shape;112;p27"/>
          <p:cNvSpPr txBox="1"/>
          <p:nvPr/>
        </p:nvSpPr>
        <p:spPr>
          <a:xfrm>
            <a:off x="518425" y="1125074"/>
            <a:ext cx="6948900" cy="306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Activity 基本知识和开发使用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基于常用界面布局技术构建简单页面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常用 UI 控件使用</a:t>
            </a:r>
          </a:p>
          <a:p>
            <a:pPr marL="457200" indent="-381000">
              <a:lnSpc>
                <a:spcPct val="150000"/>
              </a:lnSpc>
              <a:buClr>
                <a:srgbClr val="3A5BAE"/>
              </a:buClr>
              <a:buSzPts val="2400"/>
              <a:buFont typeface="Arial"/>
              <a:buChar char="❏"/>
              <a:defRPr sz="2400">
                <a:solidFill>
                  <a:srgbClr val="3A5BAE"/>
                </a:solidFill>
              </a:defRPr>
            </a:pPr>
            <a:r>
              <a:t>利用如上知识完成一个简单的相册应用</a:t>
            </a:r>
          </a:p>
        </p:txBody>
      </p:sp>
      <p:sp>
        <p:nvSpPr>
          <p:cNvPr id="288" name="Google Shape;113;p27"/>
          <p:cNvSpPr txBox="1"/>
          <p:nvPr/>
        </p:nvSpPr>
        <p:spPr>
          <a:xfrm>
            <a:off x="520612" y="544985"/>
            <a:ext cx="351963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在这一讲，你将会学到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387" name="图片 2" descr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96" y="1525172"/>
            <a:ext cx="6562646" cy="2859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Google Shape;125;p29"/>
          <p:cNvSpPr txBox="1"/>
          <p:nvPr/>
        </p:nvSpPr>
        <p:spPr>
          <a:xfrm>
            <a:off x="520611" y="1121882"/>
            <a:ext cx="8109817" cy="11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r>
              <a:t>显式跳转</a:t>
            </a:r>
          </a:p>
        </p:txBody>
      </p:sp>
      <p:sp>
        <p:nvSpPr>
          <p:cNvPr id="391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392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118" y="1418850"/>
            <a:ext cx="5756062" cy="2911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Google Shape;125;p29"/>
          <p:cNvSpPr txBox="1"/>
          <p:nvPr/>
        </p:nvSpPr>
        <p:spPr>
          <a:xfrm>
            <a:off x="520611" y="1121882"/>
            <a:ext cx="8109817" cy="11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r>
              <a:t>隐式跳转</a:t>
            </a:r>
          </a:p>
        </p:txBody>
      </p:sp>
      <p:sp>
        <p:nvSpPr>
          <p:cNvPr id="396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397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764" y="1550837"/>
            <a:ext cx="6643304" cy="2647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Google Shape;125;p29"/>
          <p:cNvSpPr txBox="1"/>
          <p:nvPr/>
        </p:nvSpPr>
        <p:spPr>
          <a:xfrm>
            <a:off x="520611" y="1121882"/>
            <a:ext cx="8109817" cy="1157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r>
              <a:t>隐式跳转</a:t>
            </a:r>
          </a:p>
        </p:txBody>
      </p:sp>
      <p:sp>
        <p:nvSpPr>
          <p:cNvPr id="401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02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413" y="1345525"/>
            <a:ext cx="6078695" cy="3057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Google Shape;125;p29"/>
          <p:cNvSpPr txBox="1"/>
          <p:nvPr/>
        </p:nvSpPr>
        <p:spPr>
          <a:xfrm>
            <a:off x="520611" y="1121882"/>
            <a:ext cx="8109817" cy="1785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运行一下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两种跳转，效果完全一样</a:t>
            </a:r>
          </a:p>
        </p:txBody>
      </p:sp>
      <p:sp>
        <p:nvSpPr>
          <p:cNvPr id="406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07" name="图片 1" descr="图片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76" y="532498"/>
            <a:ext cx="2406101" cy="4291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Google Shape;125;p29"/>
          <p:cNvSpPr txBox="1"/>
          <p:nvPr/>
        </p:nvSpPr>
        <p:spPr>
          <a:xfrm>
            <a:off x="520611" y="1121882"/>
            <a:ext cx="8109817" cy="4340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前面我们提到了，activity 本身是有生命周期的，android 操作系统按照内部的设计逻辑，会按照既定的顺序来调用 activity 中的生命周期方法。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开发者只需要知道，activity 提供了哪些生命周期方法，以及这些方法什么时候调用，并且前后周期的迁移顺序是什么即可。</a:t>
            </a:r>
          </a:p>
        </p:txBody>
      </p:sp>
      <p:sp>
        <p:nvSpPr>
          <p:cNvPr id="411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Google Shape;125;p29"/>
          <p:cNvSpPr txBox="1"/>
          <p:nvPr/>
        </p:nvSpPr>
        <p:spPr>
          <a:xfrm>
            <a:off x="520611" y="1121882"/>
            <a:ext cx="8109817" cy="116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 生命周期</a:t>
            </a:r>
          </a:p>
        </p:txBody>
      </p:sp>
      <p:sp>
        <p:nvSpPr>
          <p:cNvPr id="41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16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736" y="143066"/>
            <a:ext cx="3761606" cy="4861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Google Shape;125;p29"/>
          <p:cNvSpPr txBox="1"/>
          <p:nvPr/>
        </p:nvSpPr>
        <p:spPr>
          <a:xfrm>
            <a:off x="520611" y="1121882"/>
            <a:ext cx="8109817" cy="12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为了观察生命周期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我们通过日志来查看。</a:t>
            </a:r>
          </a:p>
        </p:txBody>
      </p:sp>
      <p:sp>
        <p:nvSpPr>
          <p:cNvPr id="42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23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880" y="172315"/>
            <a:ext cx="2793708" cy="4810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124;p29" descr="Google Shape;124;p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启动 app</a:t>
            </a:r>
          </a:p>
        </p:txBody>
      </p:sp>
      <p:sp>
        <p:nvSpPr>
          <p:cNvPr id="42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28" name="屏幕录制2021-06-13 下午3" descr="屏幕录制2021-06-13 下午3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22817" y="998016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" fill="hold"/>
                                        <p:tgtEl>
                                          <p:spTgt spid="4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2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124;p29" descr="Google Shape;124;p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退出 app</a:t>
            </a:r>
          </a:p>
        </p:txBody>
      </p:sp>
      <p:sp>
        <p:nvSpPr>
          <p:cNvPr id="43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33" name="屏幕录制2021-06-13 下午3" descr="屏幕录制2021-06-13 下午3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7039" y="998016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6" fill="hold"/>
                                        <p:tgtEl>
                                          <p:spTgt spid="4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3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118;p28" descr="Google Shape;118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Google Shape;119;p28"/>
          <p:cNvSpPr txBox="1"/>
          <p:nvPr/>
        </p:nvSpPr>
        <p:spPr>
          <a:xfrm>
            <a:off x="645265" y="1947543"/>
            <a:ext cx="504480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124;p29" descr="Google Shape;124;p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r>
              <a:t>直接返回桌面</a:t>
            </a:r>
          </a:p>
        </p:txBody>
      </p:sp>
      <p:sp>
        <p:nvSpPr>
          <p:cNvPr id="43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38" name="屏幕录制2021-06-13 下午3" descr="屏幕录制2021-06-13 下午3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7039" y="998016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3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124;p29" descr="Google Shape;124;p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r>
              <a:t>然后再回来</a:t>
            </a:r>
          </a:p>
        </p:txBody>
      </p:sp>
      <p:sp>
        <p:nvSpPr>
          <p:cNvPr id="44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43" name="屏幕录制2021-06-13 下午4" descr="屏幕录制2021-06-13 下午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48688" y="1074247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4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124;p29" descr="Google Shape;124;p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从 recent task 退出</a:t>
            </a:r>
          </a:p>
        </p:txBody>
      </p:sp>
      <p:sp>
        <p:nvSpPr>
          <p:cNvPr id="44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48" name="屏幕录制2021-06-13 下午3" descr="屏幕录制2021-06-13 下午3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19358" y="993590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3" fill="hold"/>
                                        <p:tgtEl>
                                          <p:spTgt spid="4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4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Google Shape;125;p29"/>
          <p:cNvSpPr txBox="1"/>
          <p:nvPr/>
        </p:nvSpPr>
        <p:spPr>
          <a:xfrm>
            <a:off x="520611" y="1121882"/>
            <a:ext cx="8109817" cy="1768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main activity 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启动 china activity 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时生命周期变化</a:t>
            </a:r>
          </a:p>
        </p:txBody>
      </p:sp>
      <p:sp>
        <p:nvSpPr>
          <p:cNvPr id="45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53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12" y="274971"/>
            <a:ext cx="2713049" cy="4597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124;p29" descr="Google Shape;124;p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Google Shape;125;p29"/>
          <p:cNvSpPr txBox="1"/>
          <p:nvPr/>
        </p:nvSpPr>
        <p:spPr>
          <a:xfrm>
            <a:off x="520611" y="1121882"/>
            <a:ext cx="8109817" cy="187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场景1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启动 china activity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退出 china activity</a:t>
            </a:r>
          </a:p>
        </p:txBody>
      </p:sp>
      <p:sp>
        <p:nvSpPr>
          <p:cNvPr id="45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58" name="屏幕录制2021-06-13 下午4" descr="屏幕录制2021-06-13 下午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0698" y="993590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4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58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8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124;p29" descr="Google Shape;124;p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61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场景2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启动 china activity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退回桌面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返回 app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退出 china activity</a:t>
            </a:r>
          </a:p>
        </p:txBody>
      </p:sp>
      <p:sp>
        <p:nvSpPr>
          <p:cNvPr id="462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63" name="屏幕录制2021-06-13 下午4" descr="屏幕录制2021-06-13 下午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07766" y="993590"/>
            <a:ext cx="4769463" cy="342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9" fill="hold"/>
                                        <p:tgtEl>
                                          <p:spTgt spid="4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63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rPr dirty="0" err="1"/>
              <a:t>现在，我们有两个</a:t>
            </a:r>
            <a:r>
              <a:rPr dirty="0"/>
              <a:t> activity </a:t>
            </a:r>
            <a:r>
              <a:rPr dirty="0" err="1"/>
              <a:t>了，看起来这两个activity</a:t>
            </a:r>
            <a:r>
              <a:rPr dirty="0"/>
              <a:t> </a:t>
            </a:r>
            <a:r>
              <a:rPr dirty="0" err="1"/>
              <a:t>之间没有任何交流</a:t>
            </a:r>
            <a:r>
              <a:rPr dirty="0"/>
              <a:t>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rPr dirty="0" err="1"/>
              <a:t>实际上，在</a:t>
            </a:r>
            <a:r>
              <a:rPr dirty="0"/>
              <a:t> app </a:t>
            </a:r>
            <a:r>
              <a:rPr dirty="0" err="1"/>
              <a:t>中，activity</a:t>
            </a:r>
            <a:r>
              <a:rPr dirty="0"/>
              <a:t> </a:t>
            </a:r>
            <a:r>
              <a:rPr dirty="0" err="1"/>
              <a:t>之间存在交流是很常见的。一般体现为，main</a:t>
            </a:r>
            <a:r>
              <a:rPr dirty="0"/>
              <a:t> activity </a:t>
            </a:r>
            <a:r>
              <a:rPr dirty="0" err="1"/>
              <a:t>启动</a:t>
            </a:r>
            <a:r>
              <a:rPr dirty="0"/>
              <a:t> </a:t>
            </a:r>
            <a:r>
              <a:rPr dirty="0" err="1"/>
              <a:t>china</a:t>
            </a:r>
            <a:r>
              <a:rPr dirty="0"/>
              <a:t> activity </a:t>
            </a:r>
            <a:r>
              <a:rPr dirty="0" err="1"/>
              <a:t>的时候传递数据给它</a:t>
            </a:r>
            <a:r>
              <a:rPr dirty="0"/>
              <a:t>。</a:t>
            </a:r>
          </a:p>
        </p:txBody>
      </p:sp>
      <p:sp>
        <p:nvSpPr>
          <p:cNvPr id="467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 之间传递数据，一般使用 bundle。Bundle 就是打包意思，也就是说，main activity 在启动 china activity 的时候，可以夹带上 bundle 这个“私货”，然后 china activity 就可以拿到这个私货进行消息传递。</a:t>
            </a:r>
          </a:p>
        </p:txBody>
      </p:sp>
      <p:sp>
        <p:nvSpPr>
          <p:cNvPr id="471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你可以将 bundle 理解为一个 map，基本格式为 key-value 类型的。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main activity 往 bundle 添加的 key「必须」和 china activity 取的时候一样，这个 key 就是打开“私货”的钥匙。必须双方协商并且都知道才行。</a:t>
            </a:r>
          </a:p>
        </p:txBody>
      </p:sp>
      <p:sp>
        <p:nvSpPr>
          <p:cNvPr id="47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Google Shape;125;p29"/>
          <p:cNvSpPr txBox="1"/>
          <p:nvPr/>
        </p:nvSpPr>
        <p:spPr>
          <a:xfrm>
            <a:off x="520611" y="1121882"/>
            <a:ext cx="8109817" cy="229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main activity 中存放数据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china activity 中读取数据</a:t>
            </a:r>
          </a:p>
        </p:txBody>
      </p:sp>
      <p:sp>
        <p:nvSpPr>
          <p:cNvPr id="479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480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65" y="1661978"/>
            <a:ext cx="5074135" cy="1217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123" y="3570958"/>
            <a:ext cx="5396769" cy="703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图片 2" descr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85" y="1885622"/>
            <a:ext cx="2654389" cy="769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Google Shape;125;p29"/>
          <p:cNvSpPr txBox="1"/>
          <p:nvPr/>
        </p:nvSpPr>
        <p:spPr>
          <a:xfrm>
            <a:off x="520611" y="1121882"/>
            <a:ext cx="8109817" cy="368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rPr dirty="0"/>
              <a:t>Activity 是 android </a:t>
            </a:r>
            <a:r>
              <a:rPr dirty="0" err="1"/>
              <a:t>的关键组件，表示一个界面，之所以称为“活动”是因为它承载了很多的交互逻辑</a:t>
            </a:r>
            <a:r>
              <a:rPr dirty="0"/>
              <a:t>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rPr dirty="0" err="1"/>
              <a:t>传统的应用程序的启动入口都是</a:t>
            </a:r>
            <a:r>
              <a:rPr dirty="0"/>
              <a:t> main </a:t>
            </a:r>
            <a:r>
              <a:rPr dirty="0" err="1"/>
              <a:t>函数，但是</a:t>
            </a:r>
            <a:r>
              <a:rPr dirty="0"/>
              <a:t> android  app </a:t>
            </a:r>
            <a:r>
              <a:rPr dirty="0" err="1"/>
              <a:t>不允许开发者自定义</a:t>
            </a:r>
            <a:r>
              <a:rPr dirty="0"/>
              <a:t> main </a:t>
            </a:r>
            <a:r>
              <a:rPr dirty="0" err="1"/>
              <a:t>函数，而是系统内部封装了这些实现，并且通过合适的回调函数来调用开发者的代码实现</a:t>
            </a:r>
            <a:r>
              <a:rPr dirty="0"/>
              <a:t> app </a:t>
            </a:r>
            <a:r>
              <a:rPr dirty="0" err="1"/>
              <a:t>逻辑</a:t>
            </a:r>
            <a:r>
              <a:rPr dirty="0"/>
              <a:t>。</a:t>
            </a:r>
          </a:p>
        </p:txBody>
      </p:sp>
      <p:sp>
        <p:nvSpPr>
          <p:cNvPr id="29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Google Shape;125;p29"/>
          <p:cNvSpPr txBox="1"/>
          <p:nvPr/>
        </p:nvSpPr>
        <p:spPr>
          <a:xfrm>
            <a:off x="520611" y="1121882"/>
            <a:ext cx="8109817" cy="367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rPr dirty="0"/>
              <a:t>activity </a:t>
            </a:r>
            <a:r>
              <a:rPr dirty="0" err="1"/>
              <a:t>和进程什么关系</a:t>
            </a:r>
            <a:r>
              <a:rPr dirty="0"/>
              <a:t>？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rPr dirty="0"/>
              <a:t>Android </a:t>
            </a:r>
            <a:r>
              <a:rPr dirty="0" err="1"/>
              <a:t>在设计上是弱化进程这个概念的，不希望开发者直接操作或者关心进程，进程的存在与否由操作系统控制</a:t>
            </a:r>
            <a:r>
              <a:rPr dirty="0"/>
              <a:t>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rPr dirty="0" err="1"/>
              <a:t>开发者重点关心</a:t>
            </a:r>
            <a:r>
              <a:rPr dirty="0"/>
              <a:t> activity </a:t>
            </a:r>
            <a:r>
              <a:rPr dirty="0" err="1"/>
              <a:t>就行，activity</a:t>
            </a:r>
            <a:r>
              <a:rPr dirty="0"/>
              <a:t> </a:t>
            </a:r>
            <a:r>
              <a:rPr dirty="0" err="1"/>
              <a:t>在设计上和进程是解耦的，因此可以理解为</a:t>
            </a:r>
            <a:r>
              <a:rPr dirty="0"/>
              <a:t> process </a:t>
            </a:r>
            <a:r>
              <a:rPr dirty="0" err="1"/>
              <a:t>是底层的概念，提供一个容器来存放多个</a:t>
            </a:r>
            <a:r>
              <a:rPr dirty="0"/>
              <a:t> activity。</a:t>
            </a:r>
          </a:p>
        </p:txBody>
      </p:sp>
      <p:sp>
        <p:nvSpPr>
          <p:cNvPr id="486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Google Shape;125;p29"/>
          <p:cNvSpPr txBox="1"/>
          <p:nvPr/>
        </p:nvSpPr>
        <p:spPr>
          <a:xfrm>
            <a:off x="520611" y="1121882"/>
            <a:ext cx="8109817" cy="3592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但是进程是否存在会受到 activity 的影响：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1. 如果一个进程中存在一个处于 start 以上状态的 activity，那么一定存在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2. 如果一个进程中所有的 activity 都处于 stop 状态，那么这个进程将在系统认为必要的时候（例如内存不足）被杀死。</a:t>
            </a:r>
          </a:p>
        </p:txBody>
      </p:sp>
      <p:sp>
        <p:nvSpPr>
          <p:cNvPr id="490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Google Shape;125;p29"/>
          <p:cNvSpPr txBox="1"/>
          <p:nvPr/>
        </p:nvSpPr>
        <p:spPr>
          <a:xfrm>
            <a:off x="520611" y="1121882"/>
            <a:ext cx="8109817" cy="250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思考一下：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为什么有 start 之后 activity 的进程不会被杀死？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为什么所有 activity 都 stop 了，进程可能会被杀死？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也就是说，android 为什么这么设计？</a:t>
            </a:r>
          </a:p>
        </p:txBody>
      </p:sp>
      <p:sp>
        <p:nvSpPr>
          <p:cNvPr id="494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497" name="Google Shape;125;p29"/>
          <p:cNvSpPr txBox="1"/>
          <p:nvPr/>
        </p:nvSpPr>
        <p:spPr>
          <a:xfrm>
            <a:off x="520611" y="1121882"/>
            <a:ext cx="8109817" cy="2852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更多关于 activity 的高阶话题，可以从 Google 的文档入手学习：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1.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undertand tasks and back stack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2.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handling app links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3.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/>
              </a:rPr>
              <a:t>recent screen</a:t>
            </a:r>
          </a:p>
        </p:txBody>
      </p:sp>
      <p:sp>
        <p:nvSpPr>
          <p:cNvPr id="498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118;p28" descr="Google Shape;118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Google Shape;119;p28"/>
          <p:cNvSpPr txBox="1"/>
          <p:nvPr/>
        </p:nvSpPr>
        <p:spPr>
          <a:xfrm>
            <a:off x="645265" y="2014272"/>
            <a:ext cx="8109817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一个 activity 的整体架构如下：</a:t>
            </a:r>
          </a:p>
        </p:txBody>
      </p:sp>
      <p:sp>
        <p:nvSpPr>
          <p:cNvPr id="50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  <p:sp>
        <p:nvSpPr>
          <p:cNvPr id="506" name="矩形 0"/>
          <p:cNvSpPr/>
          <p:nvPr/>
        </p:nvSpPr>
        <p:spPr>
          <a:xfrm>
            <a:off x="3167782" y="1937400"/>
            <a:ext cx="2089781" cy="2881698"/>
          </a:xfrm>
          <a:prstGeom prst="rect">
            <a:avLst/>
          </a:prstGeom>
          <a:solidFill>
            <a:srgbClr val="E2F0D9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509" name="矩形 1"/>
          <p:cNvGrpSpPr/>
          <p:nvPr/>
        </p:nvGrpSpPr>
        <p:grpSpPr>
          <a:xfrm>
            <a:off x="3263105" y="2089958"/>
            <a:ext cx="1862472" cy="288824"/>
            <a:chOff x="0" y="0"/>
            <a:chExt cx="1862471" cy="288823"/>
          </a:xfrm>
        </p:grpSpPr>
        <p:sp>
          <p:nvSpPr>
            <p:cNvPr id="507" name="矩形"/>
            <p:cNvSpPr/>
            <p:nvPr/>
          </p:nvSpPr>
          <p:spPr>
            <a:xfrm>
              <a:off x="0" y="1426"/>
              <a:ext cx="1862472" cy="285971"/>
            </a:xfrm>
            <a:prstGeom prst="rect">
              <a:avLst/>
            </a:prstGeom>
            <a:solidFill>
              <a:srgbClr val="B4C7E7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08" name="title"/>
            <p:cNvSpPr txBox="1"/>
            <p:nvPr/>
          </p:nvSpPr>
          <p:spPr>
            <a:xfrm>
              <a:off x="58419" y="-1"/>
              <a:ext cx="174563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title</a:t>
              </a:r>
            </a:p>
          </p:txBody>
        </p:sp>
      </p:grpSp>
      <p:sp>
        <p:nvSpPr>
          <p:cNvPr id="510" name="矩形 2"/>
          <p:cNvSpPr/>
          <p:nvPr/>
        </p:nvSpPr>
        <p:spPr>
          <a:xfrm>
            <a:off x="3270437" y="2531337"/>
            <a:ext cx="1855141" cy="2163107"/>
          </a:xfrm>
          <a:prstGeom prst="rect">
            <a:avLst/>
          </a:prstGeom>
          <a:solidFill>
            <a:srgbClr val="B4C7E7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11" name="矩形 3"/>
          <p:cNvSpPr/>
          <p:nvPr/>
        </p:nvSpPr>
        <p:spPr>
          <a:xfrm>
            <a:off x="3460941" y="2894289"/>
            <a:ext cx="1508170" cy="1656371"/>
          </a:xfrm>
          <a:prstGeom prst="rect">
            <a:avLst/>
          </a:prstGeom>
          <a:solidFill>
            <a:srgbClr val="FFE699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12" name="文本框 4"/>
          <p:cNvSpPr txBox="1"/>
          <p:nvPr/>
        </p:nvSpPr>
        <p:spPr>
          <a:xfrm>
            <a:off x="3864088" y="2589167"/>
            <a:ext cx="71931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content</a:t>
            </a:r>
          </a:p>
        </p:txBody>
      </p:sp>
      <p:grpSp>
        <p:nvGrpSpPr>
          <p:cNvPr id="515" name="矩形 6"/>
          <p:cNvGrpSpPr/>
          <p:nvPr/>
        </p:nvGrpSpPr>
        <p:grpSpPr>
          <a:xfrm>
            <a:off x="3626034" y="3181973"/>
            <a:ext cx="1150742" cy="313840"/>
            <a:chOff x="0" y="0"/>
            <a:chExt cx="1150741" cy="313839"/>
          </a:xfrm>
        </p:grpSpPr>
        <p:sp>
          <p:nvSpPr>
            <p:cNvPr id="513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14" name="view1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view1</a:t>
              </a:r>
            </a:p>
          </p:txBody>
        </p:sp>
      </p:grpSp>
      <p:grpSp>
        <p:nvGrpSpPr>
          <p:cNvPr id="518" name="矩形 7"/>
          <p:cNvGrpSpPr/>
          <p:nvPr/>
        </p:nvGrpSpPr>
        <p:grpSpPr>
          <a:xfrm>
            <a:off x="3622268" y="3666401"/>
            <a:ext cx="1150742" cy="313840"/>
            <a:chOff x="0" y="0"/>
            <a:chExt cx="1150741" cy="313839"/>
          </a:xfrm>
        </p:grpSpPr>
        <p:sp>
          <p:nvSpPr>
            <p:cNvPr id="516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17" name="view2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view2</a:t>
              </a:r>
            </a:p>
          </p:txBody>
        </p:sp>
      </p:grpSp>
      <p:grpSp>
        <p:nvGrpSpPr>
          <p:cNvPr id="521" name="矩形 8"/>
          <p:cNvGrpSpPr/>
          <p:nvPr/>
        </p:nvGrpSpPr>
        <p:grpSpPr>
          <a:xfrm>
            <a:off x="3618501" y="4159546"/>
            <a:ext cx="1150742" cy="313840"/>
            <a:chOff x="0" y="0"/>
            <a:chExt cx="1150741" cy="313839"/>
          </a:xfrm>
        </p:grpSpPr>
        <p:sp>
          <p:nvSpPr>
            <p:cNvPr id="519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520" name="...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...</a:t>
              </a:r>
            </a:p>
          </p:txBody>
        </p:sp>
      </p:grpSp>
      <p:sp>
        <p:nvSpPr>
          <p:cNvPr id="522" name="文本框 9"/>
          <p:cNvSpPr txBox="1"/>
          <p:nvPr/>
        </p:nvSpPr>
        <p:spPr>
          <a:xfrm>
            <a:off x="3907133" y="2903006"/>
            <a:ext cx="61469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layout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27" name="Google Shape;125;p29"/>
          <p:cNvSpPr txBox="1"/>
          <p:nvPr/>
        </p:nvSpPr>
        <p:spPr>
          <a:xfrm>
            <a:off x="520611" y="1121882"/>
            <a:ext cx="8109817" cy="1879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Android 系统提供了很多控件用于构建复杂的用户界面，这么多的 UI 元素在设计上必须有一个统一的体系来构建，否则会比较混乱。</a:t>
            </a:r>
          </a:p>
        </p:txBody>
      </p:sp>
      <p:sp>
        <p:nvSpPr>
          <p:cNvPr id="528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  <p:pic>
        <p:nvPicPr>
          <p:cNvPr id="529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550" y="2537130"/>
            <a:ext cx="3844136" cy="1683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Google Shape;125;p29"/>
          <p:cNvSpPr txBox="1"/>
          <p:nvPr/>
        </p:nvSpPr>
        <p:spPr>
          <a:xfrm>
            <a:off x="520611" y="1121882"/>
            <a:ext cx="8109817" cy="3442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rPr dirty="0" err="1"/>
              <a:t>系统</a:t>
            </a:r>
            <a:r>
              <a:rPr lang="zh-CN" altLang="en-US" dirty="0"/>
              <a:t>提供</a:t>
            </a:r>
            <a:r>
              <a:rPr dirty="0" err="1"/>
              <a:t>了很多基于</a:t>
            </a:r>
            <a:r>
              <a:rPr dirty="0"/>
              <a:t> View </a:t>
            </a:r>
            <a:r>
              <a:rPr dirty="0" err="1"/>
              <a:t>的实现:Button、TextView、EditText</a:t>
            </a:r>
            <a:r>
              <a:rPr dirty="0"/>
              <a:t> </a:t>
            </a:r>
            <a:r>
              <a:rPr dirty="0" err="1"/>
              <a:t>等等</a:t>
            </a:r>
            <a:endParaRPr dirty="0"/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rPr dirty="0"/>
              <a:t>Layout </a:t>
            </a:r>
            <a:r>
              <a:rPr dirty="0" err="1"/>
              <a:t>就是</a:t>
            </a:r>
            <a:r>
              <a:rPr dirty="0"/>
              <a:t> view </a:t>
            </a:r>
            <a:r>
              <a:rPr dirty="0" err="1"/>
              <a:t>的容器，因此它是</a:t>
            </a:r>
            <a:r>
              <a:rPr dirty="0"/>
              <a:t> </a:t>
            </a:r>
            <a:r>
              <a:rPr dirty="0" err="1"/>
              <a:t>ViewGroup</a:t>
            </a:r>
            <a:r>
              <a:rPr dirty="0"/>
              <a:t> </a:t>
            </a:r>
            <a:r>
              <a:rPr dirty="0" err="1"/>
              <a:t>的子类，系统内置了很多的</a:t>
            </a:r>
            <a:r>
              <a:rPr dirty="0"/>
              <a:t> layout </a:t>
            </a:r>
            <a:r>
              <a:rPr dirty="0" err="1"/>
              <a:t>可供使用</a:t>
            </a:r>
            <a:r>
              <a:rPr dirty="0"/>
              <a:t>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rPr dirty="0" err="1"/>
              <a:t>当然，你也可以自己继承</a:t>
            </a:r>
            <a:r>
              <a:rPr dirty="0"/>
              <a:t> View </a:t>
            </a:r>
            <a:r>
              <a:rPr dirty="0" err="1"/>
              <a:t>或者</a:t>
            </a:r>
            <a:r>
              <a:rPr dirty="0"/>
              <a:t> </a:t>
            </a:r>
            <a:r>
              <a:rPr dirty="0" err="1"/>
              <a:t>ViewGroup</a:t>
            </a:r>
            <a:r>
              <a:rPr dirty="0"/>
              <a:t> </a:t>
            </a:r>
            <a:r>
              <a:rPr dirty="0" err="1"/>
              <a:t>来自定义你的界面</a:t>
            </a:r>
            <a:r>
              <a:rPr dirty="0"/>
              <a:t>。</a:t>
            </a:r>
          </a:p>
        </p:txBody>
      </p:sp>
      <p:sp>
        <p:nvSpPr>
          <p:cNvPr id="533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Google Shape;125;p29"/>
          <p:cNvSpPr txBox="1"/>
          <p:nvPr/>
        </p:nvSpPr>
        <p:spPr>
          <a:xfrm>
            <a:off x="520611" y="1121882"/>
            <a:ext cx="8109817" cy="306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View 是可以绘制的对象，ViewGroup 也是可以绘制的对象，只不过 ViewGroup 的绘制通过其内部的 View 来实现。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一个问题，ViewGroup 在代码架构上和 View 是什么关系？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到底 ViewGroup 是 View 的子类，还是 View 是 GroupView 的子类？</a:t>
            </a:r>
          </a:p>
        </p:txBody>
      </p:sp>
      <p:sp>
        <p:nvSpPr>
          <p:cNvPr id="537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40" name="Google Shape;125;p29"/>
          <p:cNvSpPr txBox="1"/>
          <p:nvPr/>
        </p:nvSpPr>
        <p:spPr>
          <a:xfrm>
            <a:off x="520611" y="1121882"/>
            <a:ext cx="8109817" cy="377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View 本质上表示一个可以绘制的矩形框，因此在描述它的时候「必须」要给定它的：宽度和高度。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那我们怎么来描述呢？一个直观的想法是，使用屏幕的像素值来描述，比如宽度 100 个像素。但是你的 app 可能运行在非常多的设备上，不同设备的屏幕千差万别，100 像素在不同设备上的展示效果可能完全不同。</a:t>
            </a:r>
          </a:p>
        </p:txBody>
      </p:sp>
      <p:sp>
        <p:nvSpPr>
          <p:cNvPr id="541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Google Shape;125;p29"/>
          <p:cNvSpPr txBox="1"/>
          <p:nvPr/>
        </p:nvSpPr>
        <p:spPr>
          <a:xfrm>
            <a:off x="520611" y="1121882"/>
            <a:ext cx="8109817" cy="250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 就是这样一种基于系统「预定义」回调接口的系统组件。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通常，开发者需要实现一个自己的 Activity 类，并且继承自系统的 activity 类，然后复写需要的生命周期方法即可。</a:t>
            </a:r>
          </a:p>
        </p:txBody>
      </p:sp>
      <p:sp>
        <p:nvSpPr>
          <p:cNvPr id="299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Google Shape;125;p29"/>
          <p:cNvSpPr txBox="1"/>
          <p:nvPr/>
        </p:nvSpPr>
        <p:spPr>
          <a:xfrm>
            <a:off x="520611" y="1121882"/>
            <a:ext cx="8109817" cy="3755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那么问题出现在哪里？问题在于我们直接使用了和屏幕相关的参数：像素，用专业术语来说就是耦合了底层。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在计算机科学中，解开这种耦合的一个常用方式就是：增加一个抽象层。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没错，Android 也抽象出了一个操作界面的层次来描述，通常我们使用这个抽象的概念来描述尺寸。</a:t>
            </a:r>
          </a:p>
        </p:txBody>
      </p:sp>
      <p:sp>
        <p:nvSpPr>
          <p:cNvPr id="54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Google Shape;125;p29"/>
          <p:cNvSpPr txBox="1"/>
          <p:nvPr/>
        </p:nvSpPr>
        <p:spPr>
          <a:xfrm>
            <a:off x="520611" y="1121882"/>
            <a:ext cx="8109817" cy="3755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如果把一滴水放到你手机的屏幕上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你会看到一个一个的小像素点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这些像素点就是 pixel，我们看到的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显示器其实是由非常多的像素排列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组成的，这些像素在工作的时候按照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驱动的设置表现不同的颜色来展示</a:t>
            </a:r>
          </a:p>
        </p:txBody>
      </p:sp>
      <p:sp>
        <p:nvSpPr>
          <p:cNvPr id="549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  <p:pic>
        <p:nvPicPr>
          <p:cNvPr id="550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333" y="1287786"/>
            <a:ext cx="2467937" cy="3167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55" name="Google Shape;125;p29"/>
          <p:cNvSpPr txBox="1"/>
          <p:nvPr/>
        </p:nvSpPr>
        <p:spPr>
          <a:xfrm>
            <a:off x="520611" y="1121882"/>
            <a:ext cx="8109817" cy="3785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如果我们在开发界面的时候使用 pixel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来表述尺寸的话，必然会出现问题。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比如在 A 机器上，100 pixel 占用屏幕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1/2，那么 View 看起来就占屏幕 1/2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但是在 B 机器上，100 pixel 占用屏幕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1/4，那么 View 看起来就占屏幕 1/4</a:t>
            </a:r>
          </a:p>
        </p:txBody>
      </p:sp>
      <p:sp>
        <p:nvSpPr>
          <p:cNvPr id="556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  <p:pic>
        <p:nvPicPr>
          <p:cNvPr id="557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63" y="2360298"/>
            <a:ext cx="3282893" cy="1599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Google Shape;125;p29"/>
          <p:cNvSpPr txBox="1"/>
          <p:nvPr/>
        </p:nvSpPr>
        <p:spPr>
          <a:xfrm>
            <a:off x="520611" y="1121882"/>
            <a:ext cx="8109817" cy="377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每一块屏幕都有自己的「像素密度」dpi（dot per inch），计算方式：		像素密度 = 像素数量 / 英寸数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相同尺寸屏幕，高分辨率屏幕在单位英寸上的像素数量比低分辨率屏幕高。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当使用同一像素尺寸来表示UI元素，在高分辨率的手机上显示的会比在低分辨率的手机上显示“小”，因此在布局文件中不可以使用像素值pix来表示布局元素的大小以及位置等。</a:t>
            </a:r>
          </a:p>
        </p:txBody>
      </p:sp>
      <p:sp>
        <p:nvSpPr>
          <p:cNvPr id="561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64" name="Google Shape;125;p29"/>
          <p:cNvSpPr txBox="1"/>
          <p:nvPr/>
        </p:nvSpPr>
        <p:spPr>
          <a:xfrm>
            <a:off x="520611" y="1121882"/>
            <a:ext cx="8109817" cy="358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 err="1"/>
              <a:t>我们需要一种「密度无关」的描述方式</a:t>
            </a:r>
            <a:endParaRPr dirty="0"/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 err="1"/>
              <a:t>也就是我用它来描述之后，无论在什么</a:t>
            </a:r>
            <a:endParaRPr dirty="0"/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 err="1"/>
              <a:t>屏幕上展示效果都一样</a:t>
            </a:r>
            <a:r>
              <a:rPr dirty="0"/>
              <a:t>。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/>
              <a:t>Android </a:t>
            </a:r>
            <a:r>
              <a:rPr dirty="0" err="1"/>
              <a:t>提供了</a:t>
            </a:r>
            <a:r>
              <a:rPr dirty="0"/>
              <a:t> </a:t>
            </a:r>
            <a:r>
              <a:rPr dirty="0" err="1"/>
              <a:t>dp</a:t>
            </a:r>
            <a:endParaRPr dirty="0"/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/>
              <a:t>（device independent pixels） </a:t>
            </a:r>
            <a:r>
              <a:rPr dirty="0" err="1"/>
              <a:t>来取代</a:t>
            </a:r>
            <a:r>
              <a:rPr dirty="0"/>
              <a:t> pixel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 dirty="0"/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dirty="0"/>
              <a:t>	</a:t>
            </a:r>
          </a:p>
        </p:txBody>
      </p:sp>
      <p:sp>
        <p:nvSpPr>
          <p:cNvPr id="56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  <p:pic>
        <p:nvPicPr>
          <p:cNvPr id="566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100" y="1510744"/>
            <a:ext cx="2959986" cy="2737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Google Shape;125;p29"/>
          <p:cNvSpPr txBox="1"/>
          <p:nvPr/>
        </p:nvSpPr>
        <p:spPr>
          <a:xfrm>
            <a:off x="520611" y="1121882"/>
            <a:ext cx="8109817" cy="2962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dp 的计算方式：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	dp = (水平方向的像素点 * 160) / 屏幕密度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等同于：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	dp = 屏幕宽度 * 160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这里的 160 经过大量设备统计计算出来的最佳「经验值」。</a:t>
            </a:r>
          </a:p>
        </p:txBody>
      </p:sp>
      <p:sp>
        <p:nvSpPr>
          <p:cNvPr id="570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  <p:pic>
        <p:nvPicPr>
          <p:cNvPr id="571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48" y="3576252"/>
            <a:ext cx="6750304" cy="1137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Google Shape;125;p29"/>
          <p:cNvSpPr txBox="1"/>
          <p:nvPr/>
        </p:nvSpPr>
        <p:spPr>
          <a:xfrm>
            <a:off x="520611" y="1121882"/>
            <a:ext cx="8109817" cy="3872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dirty="0" err="1"/>
              <a:t>我们通过</a:t>
            </a:r>
            <a:r>
              <a:rPr dirty="0"/>
              <a:t> </a:t>
            </a:r>
            <a:r>
              <a:rPr dirty="0" err="1"/>
              <a:t>dp</a:t>
            </a:r>
            <a:r>
              <a:rPr dirty="0"/>
              <a:t> </a:t>
            </a:r>
            <a:r>
              <a:rPr dirty="0" err="1"/>
              <a:t>可以很好地描述</a:t>
            </a:r>
            <a:r>
              <a:rPr dirty="0"/>
              <a:t> view </a:t>
            </a:r>
            <a:r>
              <a:rPr dirty="0" err="1"/>
              <a:t>的尺寸，并且可以做到在不同的屏幕上展示效果几乎相同</a:t>
            </a:r>
            <a:r>
              <a:rPr dirty="0"/>
              <a:t>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dirty="0" err="1"/>
              <a:t>但是我们的界面上不仅仅是只有</a:t>
            </a:r>
            <a:r>
              <a:rPr dirty="0"/>
              <a:t> </a:t>
            </a:r>
            <a:r>
              <a:rPr dirty="0" err="1"/>
              <a:t>view，还有文字的</a:t>
            </a:r>
            <a:r>
              <a:rPr dirty="0"/>
              <a:t>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dirty="0" err="1"/>
              <a:t>在一些特殊人群中，他们可能会选择调大系统的字体以便让自己看清楚，这个时候并不需要将我们的</a:t>
            </a:r>
            <a:r>
              <a:rPr dirty="0"/>
              <a:t> view </a:t>
            </a:r>
            <a:r>
              <a:rPr dirty="0" err="1"/>
              <a:t>也进行同步放大</a:t>
            </a:r>
            <a:r>
              <a:rPr dirty="0"/>
              <a:t>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dirty="0" err="1"/>
              <a:t>这个时候通过另外一个抽象来描述：sp（scalable</a:t>
            </a:r>
            <a:r>
              <a:rPr dirty="0"/>
              <a:t> pixel），</a:t>
            </a:r>
            <a:r>
              <a:rPr dirty="0" err="1"/>
              <a:t>计算方式</a:t>
            </a:r>
            <a:r>
              <a:rPr dirty="0"/>
              <a:t>：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dirty="0"/>
              <a:t>	</a:t>
            </a:r>
            <a:r>
              <a:rPr dirty="0" err="1"/>
              <a:t>sp</a:t>
            </a:r>
            <a:r>
              <a:rPr dirty="0"/>
              <a:t> = system scale factor * system </a:t>
            </a:r>
            <a:r>
              <a:rPr dirty="0" err="1"/>
              <a:t>dp</a:t>
            </a:r>
            <a:endParaRPr dirty="0"/>
          </a:p>
        </p:txBody>
      </p:sp>
      <p:sp>
        <p:nvSpPr>
          <p:cNvPr id="57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Google Shape;125;p29"/>
          <p:cNvSpPr txBox="1"/>
          <p:nvPr/>
        </p:nvSpPr>
        <p:spPr>
          <a:xfrm>
            <a:off x="520611" y="1121882"/>
            <a:ext cx="8109817" cy="1623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更多关于屏幕密度适配请见：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https://developer.android.com/training/multiscreen/screendensities</a:t>
            </a:r>
          </a:p>
        </p:txBody>
      </p:sp>
      <p:sp>
        <p:nvSpPr>
          <p:cNvPr id="579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Google Shape;125;p29"/>
          <p:cNvSpPr txBox="1"/>
          <p:nvPr/>
        </p:nvSpPr>
        <p:spPr>
          <a:xfrm>
            <a:off x="520611" y="1121882"/>
            <a:ext cx="8109817" cy="1240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构建一个 View 基本需要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描述这些信息：</a:t>
            </a:r>
          </a:p>
        </p:txBody>
      </p:sp>
      <p:sp>
        <p:nvSpPr>
          <p:cNvPr id="583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  <p:pic>
        <p:nvPicPr>
          <p:cNvPr id="584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781" y="688100"/>
            <a:ext cx="2660143" cy="3774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在 xml 中我们这样描述：</a:t>
            </a:r>
          </a:p>
        </p:txBody>
      </p:sp>
      <p:sp>
        <p:nvSpPr>
          <p:cNvPr id="588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  <p:pic>
        <p:nvPicPr>
          <p:cNvPr id="589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91" y="1895158"/>
            <a:ext cx="6450462" cy="2721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rPr dirty="0" err="1"/>
              <a:t>要想实现一个自己的</a:t>
            </a:r>
            <a:r>
              <a:rPr dirty="0"/>
              <a:t> activity </a:t>
            </a:r>
            <a:r>
              <a:rPr dirty="0" err="1"/>
              <a:t>至少需要两步</a:t>
            </a:r>
            <a:r>
              <a:rPr dirty="0"/>
              <a:t>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rPr dirty="0"/>
              <a:t>1. </a:t>
            </a:r>
            <a:r>
              <a:rPr dirty="0" err="1"/>
              <a:t>自定义一个</a:t>
            </a:r>
            <a:r>
              <a:rPr dirty="0"/>
              <a:t> activity </a:t>
            </a:r>
            <a:r>
              <a:rPr dirty="0" err="1"/>
              <a:t>类，继承自系统类，然后复写需要的生命周期方法，实现业务逻辑</a:t>
            </a:r>
            <a:endParaRPr dirty="0"/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rPr dirty="0"/>
              <a:t>2. </a:t>
            </a:r>
            <a:r>
              <a:rPr dirty="0" err="1"/>
              <a:t>将自定义的</a:t>
            </a:r>
            <a:r>
              <a:rPr dirty="0"/>
              <a:t> activity </a:t>
            </a:r>
            <a:r>
              <a:rPr dirty="0" err="1"/>
              <a:t>类注册到</a:t>
            </a:r>
            <a:r>
              <a:rPr dirty="0"/>
              <a:t> AndroidManifest.xml 中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rPr dirty="0" err="1"/>
              <a:t>以上两个步骤，缺一不可</a:t>
            </a:r>
            <a:r>
              <a:rPr dirty="0"/>
              <a:t>。</a:t>
            </a:r>
          </a:p>
        </p:txBody>
      </p:sp>
      <p:sp>
        <p:nvSpPr>
          <p:cNvPr id="30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在描述 view 大小位置信息的时候我们还可以通过 margin 和 padding 来提供更加灵活的控制。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margin 表示 view 和外面 view 之间的间隔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padding 表示 view group 和内部 view 之间的间隔</a:t>
            </a:r>
          </a:p>
        </p:txBody>
      </p:sp>
      <p:sp>
        <p:nvSpPr>
          <p:cNvPr id="593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Google Shape;125;p29"/>
          <p:cNvSpPr txBox="1"/>
          <p:nvPr/>
        </p:nvSpPr>
        <p:spPr>
          <a:xfrm>
            <a:off x="520611" y="1121882"/>
            <a:ext cx="8109817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r>
              <a:t>view margin:</a:t>
            </a:r>
          </a:p>
        </p:txBody>
      </p:sp>
      <p:sp>
        <p:nvSpPr>
          <p:cNvPr id="597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  <p:pic>
        <p:nvPicPr>
          <p:cNvPr id="598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01" y="1837496"/>
            <a:ext cx="6104489" cy="2829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Google Shape;125;p29"/>
          <p:cNvSpPr txBox="1"/>
          <p:nvPr/>
        </p:nvSpPr>
        <p:spPr>
          <a:xfrm>
            <a:off x="520611" y="1121882"/>
            <a:ext cx="8109817" cy="528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>
            <a:lvl1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lvl1pPr>
          </a:lstStyle>
          <a:p>
            <a:r>
              <a:t>view group padding:</a:t>
            </a:r>
          </a:p>
        </p:txBody>
      </p:sp>
      <p:sp>
        <p:nvSpPr>
          <p:cNvPr id="602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  <p:pic>
        <p:nvPicPr>
          <p:cNvPr id="603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27" y="1975885"/>
            <a:ext cx="5143455" cy="2460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06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View 的所有属性可以在这里找到：</a:t>
            </a:r>
          </a:p>
        </p:txBody>
      </p:sp>
      <p:sp>
        <p:nvSpPr>
          <p:cNvPr id="607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UI Framework</a:t>
            </a:r>
          </a:p>
        </p:txBody>
      </p:sp>
      <p:pic>
        <p:nvPicPr>
          <p:cNvPr id="608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47" y="2256508"/>
            <a:ext cx="3213699" cy="1337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9" name="图片 2" descr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266" y="1933599"/>
            <a:ext cx="5097325" cy="1991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118;p28" descr="Google Shape;118;p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Google Shape;119;p28"/>
          <p:cNvSpPr txBox="1"/>
          <p:nvPr/>
        </p:nvSpPr>
        <p:spPr>
          <a:xfrm>
            <a:off x="645265" y="2014272"/>
            <a:ext cx="8109817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Layouts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 为界面的开发提供了窗口，但是窗口中有哪些内容是需要开发者来进行指定的。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 提供了 content 容器，大多数情况下，我们会定制content 容器中的界面。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Activity 界面的开发通过布局（layout）来实现。</a:t>
            </a:r>
          </a:p>
        </p:txBody>
      </p:sp>
      <p:sp>
        <p:nvSpPr>
          <p:cNvPr id="618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Google Shape;125;p29"/>
          <p:cNvSpPr txBox="1"/>
          <p:nvPr/>
        </p:nvSpPr>
        <p:spPr>
          <a:xfrm>
            <a:off x="520611" y="1121882"/>
            <a:ext cx="8109817" cy="313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因为 activity 中可能有很多的界面元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素，那么这些元素之间怎么描述和摆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放位置呢？这些就是布局 layout 要做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的事情了。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Layouts 在 Activity 中的位置</a:t>
            </a:r>
          </a:p>
        </p:txBody>
      </p:sp>
      <p:sp>
        <p:nvSpPr>
          <p:cNvPr id="622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  <p:sp>
        <p:nvSpPr>
          <p:cNvPr id="623" name="矩形 0"/>
          <p:cNvSpPr/>
          <p:nvPr/>
        </p:nvSpPr>
        <p:spPr>
          <a:xfrm>
            <a:off x="5729084" y="1260876"/>
            <a:ext cx="2029705" cy="3221388"/>
          </a:xfrm>
          <a:prstGeom prst="rect">
            <a:avLst/>
          </a:prstGeom>
          <a:solidFill>
            <a:srgbClr val="E2E6ED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626" name="矩形 1"/>
          <p:cNvGrpSpPr/>
          <p:nvPr/>
        </p:nvGrpSpPr>
        <p:grpSpPr>
          <a:xfrm>
            <a:off x="5790589" y="1330071"/>
            <a:ext cx="1906692" cy="307532"/>
            <a:chOff x="0" y="0"/>
            <a:chExt cx="1906690" cy="307531"/>
          </a:xfrm>
        </p:grpSpPr>
        <p:sp>
          <p:nvSpPr>
            <p:cNvPr id="624" name="矩形"/>
            <p:cNvSpPr/>
            <p:nvPr/>
          </p:nvSpPr>
          <p:spPr>
            <a:xfrm>
              <a:off x="0" y="-1"/>
              <a:ext cx="1906691" cy="307533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25" name="title"/>
            <p:cNvSpPr txBox="1"/>
            <p:nvPr/>
          </p:nvSpPr>
          <p:spPr>
            <a:xfrm>
              <a:off x="58420" y="9353"/>
              <a:ext cx="1789852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title</a:t>
              </a:r>
            </a:p>
          </p:txBody>
        </p:sp>
      </p:grpSp>
      <p:sp>
        <p:nvSpPr>
          <p:cNvPr id="627" name="矩形 2"/>
          <p:cNvSpPr/>
          <p:nvPr/>
        </p:nvSpPr>
        <p:spPr>
          <a:xfrm>
            <a:off x="5790589" y="1737548"/>
            <a:ext cx="1899005" cy="2637079"/>
          </a:xfrm>
          <a:prstGeom prst="rect">
            <a:avLst/>
          </a:prstGeom>
          <a:solidFill>
            <a:srgbClr val="E2E6ED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630" name="矩形 3"/>
          <p:cNvGrpSpPr/>
          <p:nvPr/>
        </p:nvGrpSpPr>
        <p:grpSpPr>
          <a:xfrm>
            <a:off x="5867472" y="1998951"/>
            <a:ext cx="1737550" cy="2260353"/>
            <a:chOff x="0" y="0"/>
            <a:chExt cx="1737548" cy="2260351"/>
          </a:xfrm>
        </p:grpSpPr>
        <p:sp>
          <p:nvSpPr>
            <p:cNvPr id="628" name="矩形"/>
            <p:cNvSpPr/>
            <p:nvPr/>
          </p:nvSpPr>
          <p:spPr>
            <a:xfrm>
              <a:off x="0" y="0"/>
              <a:ext cx="1737549" cy="2260352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29" name="layout"/>
            <p:cNvSpPr txBox="1"/>
            <p:nvPr/>
          </p:nvSpPr>
          <p:spPr>
            <a:xfrm>
              <a:off x="58420" y="985764"/>
              <a:ext cx="1620710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layout</a:t>
              </a:r>
            </a:p>
          </p:txBody>
        </p:sp>
      </p:grpSp>
      <p:sp>
        <p:nvSpPr>
          <p:cNvPr id="631" name="文本框 4"/>
          <p:cNvSpPr txBox="1"/>
          <p:nvPr/>
        </p:nvSpPr>
        <p:spPr>
          <a:xfrm>
            <a:off x="6428307" y="1745238"/>
            <a:ext cx="91572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content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Google Shape;125;p29"/>
          <p:cNvSpPr txBox="1"/>
          <p:nvPr/>
        </p:nvSpPr>
        <p:spPr>
          <a:xfrm>
            <a:off x="520611" y="1121882"/>
            <a:ext cx="8109817" cy="350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系统提供了很多的 layout 可以使用，开发者可以根据实际需要选取合适的 layout。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经典的 layout 如下：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1. Frame layout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2. Linear layout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3. Relative layout</a:t>
            </a:r>
          </a:p>
        </p:txBody>
      </p:sp>
      <p:sp>
        <p:nvSpPr>
          <p:cNvPr id="63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  <p:grpSp>
        <p:nvGrpSpPr>
          <p:cNvPr id="638" name="矩形 0"/>
          <p:cNvGrpSpPr/>
          <p:nvPr/>
        </p:nvGrpSpPr>
        <p:grpSpPr>
          <a:xfrm>
            <a:off x="5836720" y="2406429"/>
            <a:ext cx="1137865" cy="361350"/>
            <a:chOff x="0" y="0"/>
            <a:chExt cx="1137863" cy="361348"/>
          </a:xfrm>
        </p:grpSpPr>
        <p:sp>
          <p:nvSpPr>
            <p:cNvPr id="636" name="矩形"/>
            <p:cNvSpPr/>
            <p:nvPr/>
          </p:nvSpPr>
          <p:spPr>
            <a:xfrm>
              <a:off x="0" y="0"/>
              <a:ext cx="1137864" cy="361349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37" name="ViewGroup"/>
            <p:cNvSpPr txBox="1"/>
            <p:nvPr/>
          </p:nvSpPr>
          <p:spPr>
            <a:xfrm>
              <a:off x="58420" y="36262"/>
              <a:ext cx="1021025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ViewGroup</a:t>
              </a:r>
            </a:p>
          </p:txBody>
        </p:sp>
      </p:grpSp>
      <p:grpSp>
        <p:nvGrpSpPr>
          <p:cNvPr id="641" name="矩形 1"/>
          <p:cNvGrpSpPr/>
          <p:nvPr/>
        </p:nvGrpSpPr>
        <p:grpSpPr>
          <a:xfrm>
            <a:off x="3944082" y="3390527"/>
            <a:ext cx="1453084" cy="392103"/>
            <a:chOff x="0" y="0"/>
            <a:chExt cx="1453083" cy="392102"/>
          </a:xfrm>
        </p:grpSpPr>
        <p:sp>
          <p:nvSpPr>
            <p:cNvPr id="639" name="矩形"/>
            <p:cNvSpPr/>
            <p:nvPr/>
          </p:nvSpPr>
          <p:spPr>
            <a:xfrm>
              <a:off x="-1" y="-1"/>
              <a:ext cx="1453085" cy="392104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40" name="FrameLayout"/>
            <p:cNvSpPr txBox="1"/>
            <p:nvPr/>
          </p:nvSpPr>
          <p:spPr>
            <a:xfrm>
              <a:off x="58419" y="51639"/>
              <a:ext cx="1336245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FrameLayout</a:t>
              </a:r>
            </a:p>
          </p:txBody>
        </p:sp>
      </p:grpSp>
      <p:grpSp>
        <p:nvGrpSpPr>
          <p:cNvPr id="644" name="矩形 2"/>
          <p:cNvGrpSpPr/>
          <p:nvPr/>
        </p:nvGrpSpPr>
        <p:grpSpPr>
          <a:xfrm>
            <a:off x="5677932" y="3394516"/>
            <a:ext cx="1453084" cy="392103"/>
            <a:chOff x="0" y="0"/>
            <a:chExt cx="1453083" cy="392102"/>
          </a:xfrm>
        </p:grpSpPr>
        <p:sp>
          <p:nvSpPr>
            <p:cNvPr id="642" name="矩形"/>
            <p:cNvSpPr/>
            <p:nvPr/>
          </p:nvSpPr>
          <p:spPr>
            <a:xfrm>
              <a:off x="-1" y="-1"/>
              <a:ext cx="1453085" cy="392104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43" name="LinearLayout"/>
            <p:cNvSpPr txBox="1"/>
            <p:nvPr/>
          </p:nvSpPr>
          <p:spPr>
            <a:xfrm>
              <a:off x="58419" y="51639"/>
              <a:ext cx="1336245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LinearLayout</a:t>
              </a:r>
            </a:p>
          </p:txBody>
        </p:sp>
      </p:grpSp>
      <p:grpSp>
        <p:nvGrpSpPr>
          <p:cNvPr id="647" name="矩形 3"/>
          <p:cNvGrpSpPr/>
          <p:nvPr/>
        </p:nvGrpSpPr>
        <p:grpSpPr>
          <a:xfrm>
            <a:off x="7427158" y="3383126"/>
            <a:ext cx="1453084" cy="392103"/>
            <a:chOff x="0" y="0"/>
            <a:chExt cx="1453083" cy="392102"/>
          </a:xfrm>
        </p:grpSpPr>
        <p:sp>
          <p:nvSpPr>
            <p:cNvPr id="645" name="矩形"/>
            <p:cNvSpPr/>
            <p:nvPr/>
          </p:nvSpPr>
          <p:spPr>
            <a:xfrm>
              <a:off x="-1" y="-1"/>
              <a:ext cx="1453085" cy="392104"/>
            </a:xfrm>
            <a:prstGeom prst="rect">
              <a:avLst/>
            </a:prstGeom>
            <a:solidFill>
              <a:srgbClr val="E2E6E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646" name="RelativeLayout"/>
            <p:cNvSpPr txBox="1"/>
            <p:nvPr/>
          </p:nvSpPr>
          <p:spPr>
            <a:xfrm>
              <a:off x="58419" y="51639"/>
              <a:ext cx="1336245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RelativeLayout</a:t>
              </a:r>
            </a:p>
          </p:txBody>
        </p:sp>
      </p:grpSp>
      <p:sp>
        <p:nvSpPr>
          <p:cNvPr id="648" name="直接箭头连接符 4"/>
          <p:cNvSpPr/>
          <p:nvPr/>
        </p:nvSpPr>
        <p:spPr>
          <a:xfrm flipV="1">
            <a:off x="4698855" y="2790842"/>
            <a:ext cx="1706797" cy="584310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49" name="直接箭头连接符 5"/>
          <p:cNvSpPr/>
          <p:nvPr/>
        </p:nvSpPr>
        <p:spPr>
          <a:xfrm flipV="1">
            <a:off x="6444093" y="2798530"/>
            <a:ext cx="636" cy="561245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50" name="直接箭头连接符 6"/>
          <p:cNvSpPr/>
          <p:nvPr/>
        </p:nvSpPr>
        <p:spPr>
          <a:xfrm flipH="1" flipV="1">
            <a:off x="6505599" y="2798530"/>
            <a:ext cx="1606850" cy="576621"/>
          </a:xfrm>
          <a:prstGeom prst="line">
            <a:avLst/>
          </a:prstGeom>
          <a:ln>
            <a:solidFill>
              <a:srgbClr val="979797"/>
            </a:solidFill>
            <a:tailEnd type="triangle"/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53" name="Google Shape;125;p29"/>
          <p:cNvSpPr txBox="1"/>
          <p:nvPr/>
        </p:nvSpPr>
        <p:spPr>
          <a:xfrm>
            <a:off x="520611" y="1121882"/>
            <a:ext cx="8109817" cy="367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Android 中所有的 layout 都是 ViewGroup 的子类，因此拥有容纳 View 的能力，这也是 layout 的最基本的能力。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Layout 内部的 View 之间如何排列摆放，决定了 layout 的基本性质。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不同的 layout 实现提供了不同的 view 排列摆放的逻辑，方便开发者根据自己的需求进行选择。</a:t>
            </a:r>
          </a:p>
        </p:txBody>
      </p:sp>
      <p:sp>
        <p:nvSpPr>
          <p:cNvPr id="654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Google Shape;125;p29"/>
          <p:cNvSpPr txBox="1"/>
          <p:nvPr/>
        </p:nvSpPr>
        <p:spPr>
          <a:xfrm>
            <a:off x="520611" y="1121882"/>
            <a:ext cx="8109817" cy="367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为了方便开发者进行「可视化」开发，Android 提供了基于 xml 文件的 layout 编写方式。开发者可以通过编写 xml 的方式来定制界面，在运行时，系统会动态解析这个 xml 来实现界面的渲染。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Android Studio 提供了非常友好的「可视化开发」体验，开发者可以在编写 xml 的时候同时看到运行时的效果。</a:t>
            </a:r>
          </a:p>
        </p:txBody>
      </p:sp>
      <p:sp>
        <p:nvSpPr>
          <p:cNvPr id="658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Android 系统界面架构：</a:t>
            </a:r>
          </a:p>
        </p:txBody>
      </p:sp>
      <p:sp>
        <p:nvSpPr>
          <p:cNvPr id="309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pic>
        <p:nvPicPr>
          <p:cNvPr id="310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134" y="396656"/>
            <a:ext cx="4446047" cy="42193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582" y="1858192"/>
            <a:ext cx="1918748" cy="2417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Google Shape;125;p29"/>
          <p:cNvSpPr txBox="1"/>
          <p:nvPr/>
        </p:nvSpPr>
        <p:spPr>
          <a:xfrm>
            <a:off x="520611" y="1121882"/>
            <a:ext cx="8109817" cy="313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当然，为了灵活性，系统还允许开发者通过 java/kotlin 代码的方式来构建界面，这种方式可以在运行时动态改变界面效果，实现极其灵活的界面切换。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但是这种方式，对开发者的要求很高，需要对系统 UI 非常了解，并且可能出现一定的兼容性问题。</a:t>
            </a:r>
          </a:p>
        </p:txBody>
      </p:sp>
      <p:sp>
        <p:nvSpPr>
          <p:cNvPr id="662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65" name="Google Shape;125;p29"/>
          <p:cNvSpPr txBox="1"/>
          <p:nvPr/>
        </p:nvSpPr>
        <p:spPr>
          <a:xfrm>
            <a:off x="520611" y="1121882"/>
            <a:ext cx="8109817" cy="3457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在实际的生产环境中，更多的是 xml 和代码控制结合起来，通过 xml 来固定界面的基本框架，然后在运行时通过代码来灵活控制局部 UI 的展示效果。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通常地，纯粹的 xml 开发界面称为「静态界面开发」，纯粹通过代码来构建界面称为「动态界面开发」，两者都用的方式称为「混合界面开发」。</a:t>
            </a:r>
          </a:p>
        </p:txBody>
      </p:sp>
      <p:sp>
        <p:nvSpPr>
          <p:cNvPr id="666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Google Shape;125;p29"/>
          <p:cNvSpPr txBox="1"/>
          <p:nvPr/>
        </p:nvSpPr>
        <p:spPr>
          <a:xfrm>
            <a:off x="520611" y="1121882"/>
            <a:ext cx="8109817" cy="3448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静态界面开发：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	优点：开发效率高，界面可视化，问题容易定位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	缺点：运行效率相对较低，灵活度较低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动态界面开发：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	优点：运行效率高，灵活度高</a:t>
            </a:r>
          </a:p>
          <a:p>
            <a:pPr indent="76200">
              <a:lnSpc>
                <a:spcPct val="150000"/>
              </a:lnSpc>
              <a:defRPr sz="2200">
                <a:solidFill>
                  <a:srgbClr val="3A5BAE"/>
                </a:solidFill>
              </a:defRPr>
            </a:pPr>
            <a:r>
              <a:t>	缺点：开发效率低，界面无法可视化，问题不易定位</a:t>
            </a:r>
          </a:p>
        </p:txBody>
      </p:sp>
      <p:sp>
        <p:nvSpPr>
          <p:cNvPr id="670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Google Shape;125;p29"/>
          <p:cNvSpPr txBox="1"/>
          <p:nvPr/>
        </p:nvSpPr>
        <p:spPr>
          <a:xfrm>
            <a:off x="520611" y="1121882"/>
            <a:ext cx="8109817" cy="352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通常地，我们编写 xml 文件的方式来进行界面开发，每个布局文件都必须只包含一个根元素，并且该元素必须是View 对象或 ViewGroup 对象。定义根元素后，你可以子元素的形式添加其他布局对象或 view，从而逐步构建定义布局的视图层次结构。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在 XML 中声明布局后，请以 .xml 扩展名将文件保存在你 Android 项目的 res/layout/ 目录中，以便该文件能正确编译。</a:t>
            </a:r>
          </a:p>
          <a:p>
            <a:pPr indent="76200" algn="ctr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xml 布局文件的语法点击这里查看官方文档</a:t>
            </a:r>
          </a:p>
        </p:txBody>
      </p:sp>
      <p:sp>
        <p:nvSpPr>
          <p:cNvPr id="674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Google Shape;125;p29"/>
          <p:cNvSpPr txBox="1"/>
          <p:nvPr/>
        </p:nvSpPr>
        <p:spPr>
          <a:xfrm>
            <a:off x="520611" y="1121882"/>
            <a:ext cx="8109817" cy="33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按照约定，正确定义完毕 xml 布局文件之后，我们需要在 activity 中正确地装载它才行。</a:t>
            </a:r>
          </a:p>
          <a:p>
            <a:pPr indent="76200">
              <a:lnSpc>
                <a:spcPct val="150000"/>
              </a:lnSpc>
              <a:defRPr sz="1800">
                <a:solidFill>
                  <a:srgbClr val="3A5BAE"/>
                </a:solidFill>
              </a:defRPr>
            </a:pPr>
            <a:r>
              <a:t>当编译应用时，系统会将每个 XML 布局文件编译成 View 资源。你应在 Activity.onCreate() 回调实现内加载应用代码中的布局资源。通过调用 setContentView()，并以 R.layout.layout_file_name 形式向应用代码传递对布局资源的引用。例如，如果您的 XML 布局保存为 main_layout.xml，你应通过如下方式为 Activity 加载布局资源：</a:t>
            </a:r>
          </a:p>
        </p:txBody>
      </p:sp>
      <p:sp>
        <p:nvSpPr>
          <p:cNvPr id="678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  <p:pic>
        <p:nvPicPr>
          <p:cNvPr id="679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441" y="3999445"/>
            <a:ext cx="2598637" cy="599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Google Shape;125;p29"/>
          <p:cNvSpPr txBox="1"/>
          <p:nvPr/>
        </p:nvSpPr>
        <p:spPr>
          <a:xfrm>
            <a:off x="520611" y="1121882"/>
            <a:ext cx="8109817" cy="359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r>
              <a:rPr dirty="0" err="1"/>
              <a:t>任何</a:t>
            </a:r>
            <a:r>
              <a:rPr dirty="0"/>
              <a:t> View </a:t>
            </a:r>
            <a:r>
              <a:rPr dirty="0" err="1"/>
              <a:t>对象均可拥有与之关联的整型</a:t>
            </a:r>
            <a:r>
              <a:rPr dirty="0"/>
              <a:t> </a:t>
            </a:r>
            <a:r>
              <a:rPr dirty="0" err="1"/>
              <a:t>ID，用于在结构树中对</a:t>
            </a:r>
            <a:r>
              <a:rPr dirty="0"/>
              <a:t> View </a:t>
            </a:r>
            <a:r>
              <a:rPr dirty="0" err="1"/>
              <a:t>对象进行唯一标识。编译应用后，系统会以整型形式引用此</a:t>
            </a:r>
            <a:r>
              <a:rPr dirty="0"/>
              <a:t> </a:t>
            </a:r>
            <a:r>
              <a:rPr dirty="0" err="1"/>
              <a:t>ID，但在布局</a:t>
            </a:r>
            <a:r>
              <a:rPr dirty="0"/>
              <a:t> XML </a:t>
            </a:r>
            <a:r>
              <a:rPr dirty="0" err="1"/>
              <a:t>文件中，系统通常会以字符串的形式在</a:t>
            </a:r>
            <a:r>
              <a:rPr dirty="0"/>
              <a:t> id </a:t>
            </a:r>
            <a:r>
              <a:rPr dirty="0" err="1"/>
              <a:t>属性中指定该</a:t>
            </a:r>
            <a:r>
              <a:rPr dirty="0"/>
              <a:t> </a:t>
            </a:r>
            <a:r>
              <a:rPr dirty="0" err="1"/>
              <a:t>ID。这是所有</a:t>
            </a:r>
            <a:r>
              <a:rPr dirty="0"/>
              <a:t> View </a:t>
            </a:r>
            <a:r>
              <a:rPr dirty="0" err="1"/>
              <a:t>对象共有的</a:t>
            </a:r>
            <a:r>
              <a:rPr dirty="0"/>
              <a:t> XML </a:t>
            </a:r>
            <a:r>
              <a:rPr dirty="0" err="1"/>
              <a:t>属性（由</a:t>
            </a:r>
            <a:r>
              <a:rPr dirty="0"/>
              <a:t> View </a:t>
            </a:r>
            <a:r>
              <a:rPr dirty="0" err="1"/>
              <a:t>类定义</a:t>
            </a:r>
            <a:r>
              <a:rPr dirty="0"/>
              <a:t>），</a:t>
            </a:r>
            <a:r>
              <a:rPr dirty="0" err="1"/>
              <a:t>并且您会经常使用该属性。XML</a:t>
            </a:r>
            <a:r>
              <a:rPr dirty="0"/>
              <a:t> </a:t>
            </a:r>
            <a:r>
              <a:rPr dirty="0" err="1"/>
              <a:t>标记内部的</a:t>
            </a:r>
            <a:r>
              <a:rPr dirty="0"/>
              <a:t> ID </a:t>
            </a:r>
            <a:r>
              <a:rPr dirty="0" err="1"/>
              <a:t>语法是</a:t>
            </a:r>
            <a:r>
              <a:rPr dirty="0"/>
              <a:t>：</a:t>
            </a:r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endParaRPr dirty="0"/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r>
              <a:rPr dirty="0" err="1"/>
              <a:t>注意：这里定义的</a:t>
            </a:r>
            <a:r>
              <a:rPr dirty="0"/>
              <a:t> id </a:t>
            </a:r>
            <a:r>
              <a:rPr dirty="0" err="1"/>
              <a:t>需要在整个</a:t>
            </a:r>
            <a:r>
              <a:rPr dirty="0"/>
              <a:t> layout </a:t>
            </a:r>
            <a:r>
              <a:rPr dirty="0" err="1"/>
              <a:t>中保证唯一性，否则无法编译</a:t>
            </a:r>
            <a:r>
              <a:rPr dirty="0"/>
              <a:t>。</a:t>
            </a:r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r>
              <a:rPr dirty="0" err="1"/>
              <a:t>想一想，为什么不需要在全局保证唯一性，而只需要在</a:t>
            </a:r>
            <a:r>
              <a:rPr dirty="0"/>
              <a:t> layout </a:t>
            </a:r>
            <a:r>
              <a:rPr dirty="0" err="1"/>
              <a:t>中就可以了</a:t>
            </a:r>
            <a:r>
              <a:rPr dirty="0"/>
              <a:t>？</a:t>
            </a:r>
          </a:p>
        </p:txBody>
      </p:sp>
      <p:sp>
        <p:nvSpPr>
          <p:cNvPr id="685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  <p:pic>
        <p:nvPicPr>
          <p:cNvPr id="686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656" y="2782726"/>
            <a:ext cx="2498689" cy="415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91" name="Google Shape;125;p29"/>
          <p:cNvSpPr txBox="1"/>
          <p:nvPr/>
        </p:nvSpPr>
        <p:spPr>
          <a:xfrm>
            <a:off x="520611" y="1121882"/>
            <a:ext cx="8109817" cy="396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r>
              <a:t>字符串开头处的 @ 符号指示 XML 解析器应解析并展开 ID 字符串的其余部分，并将其标识为 ID 资源。加号 (+) 表示这是一个新的资源名称，必须创建该名称并将其添加到我们的资源（在 R.java 文件中）内。Android 框架还提供许多其他 ID 资源。引用 Android 资源 ID 时，不需要加号，但必须添加 android 软件包命名空间，如下所示：</a:t>
            </a:r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r>
              <a:t>或者在代码中进行 view 的寻找：</a:t>
            </a:r>
          </a:p>
          <a:p>
            <a:pPr indent="76200">
              <a:lnSpc>
                <a:spcPct val="150000"/>
              </a:lnSpc>
              <a:defRPr sz="1700">
                <a:solidFill>
                  <a:srgbClr val="3A5BAE"/>
                </a:solidFill>
              </a:defRPr>
            </a:pPr>
            <a:endParaRPr/>
          </a:p>
        </p:txBody>
      </p:sp>
      <p:sp>
        <p:nvSpPr>
          <p:cNvPr id="692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  <p:pic>
        <p:nvPicPr>
          <p:cNvPr id="693" name="图片 2" descr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4135" y="3103502"/>
            <a:ext cx="2275729" cy="353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图片 3" descr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023" y="4298534"/>
            <a:ext cx="3897954" cy="322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99" name="Google Shape;125;p29"/>
          <p:cNvSpPr txBox="1"/>
          <p:nvPr/>
        </p:nvSpPr>
        <p:spPr>
          <a:xfrm>
            <a:off x="520611" y="2366523"/>
            <a:ext cx="8109817" cy="1008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indent="76200" algn="ctr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更多关于定义 layout 信息，可以参考官方文档：</a:t>
            </a:r>
          </a:p>
          <a:p>
            <a:pPr indent="76200" algn="ctr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/>
              </a:rPr>
              <a:t>https://developer.android.com/guide/topics/ui/declaring-layout</a:t>
            </a:r>
          </a:p>
        </p:txBody>
      </p:sp>
      <p:sp>
        <p:nvSpPr>
          <p:cNvPr id="700" name="Google Shape;126;p29"/>
          <p:cNvSpPr txBox="1"/>
          <p:nvPr/>
        </p:nvSpPr>
        <p:spPr>
          <a:xfrm>
            <a:off x="520612" y="560141"/>
            <a:ext cx="5008141" cy="397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Layouts——Basics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Google Shape;125;p29"/>
          <p:cNvSpPr txBox="1"/>
          <p:nvPr/>
        </p:nvSpPr>
        <p:spPr>
          <a:xfrm>
            <a:off x="520611" y="1121882"/>
            <a:ext cx="8109817" cy="3665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Frame layout，中文帧布局，这是 Android 系统中最简单的布局，也是性能最高的布局之一。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它将屏幕抽象为一个矩形框，内部所有 View 都从「左上」角向「右下角」绘制。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同时，它默认所有的 view 都是按照这个方位开始绘制，也就是说，如果不特殊指定，view 会互相覆盖。</a:t>
            </a:r>
          </a:p>
        </p:txBody>
      </p:sp>
      <p:sp>
        <p:nvSpPr>
          <p:cNvPr id="706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frame layout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Google Shape;125;p29"/>
          <p:cNvSpPr txBox="1"/>
          <p:nvPr/>
        </p:nvSpPr>
        <p:spPr>
          <a:xfrm>
            <a:off x="520611" y="1121882"/>
            <a:ext cx="8109817" cy="2507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Frame layout 中的 view 是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存在绘制顺序的，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先定义的 view 在下面，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后定义的 view 在上面 </a:t>
            </a:r>
          </a:p>
        </p:txBody>
      </p:sp>
      <p:sp>
        <p:nvSpPr>
          <p:cNvPr id="710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frame layout</a:t>
            </a:r>
          </a:p>
        </p:txBody>
      </p:sp>
      <p:pic>
        <p:nvPicPr>
          <p:cNvPr id="711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468" y="1157084"/>
            <a:ext cx="3605800" cy="2836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Google Shape;125;p29"/>
          <p:cNvSpPr txBox="1"/>
          <p:nvPr/>
        </p:nvSpPr>
        <p:spPr>
          <a:xfrm>
            <a:off x="520611" y="1121882"/>
            <a:ext cx="8109817" cy="601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一个 activity 的整体架构如下：</a:t>
            </a:r>
          </a:p>
        </p:txBody>
      </p:sp>
      <p:sp>
        <p:nvSpPr>
          <p:cNvPr id="315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  <p:sp>
        <p:nvSpPr>
          <p:cNvPr id="316" name="矩形 0"/>
          <p:cNvSpPr/>
          <p:nvPr/>
        </p:nvSpPr>
        <p:spPr>
          <a:xfrm>
            <a:off x="3167782" y="1937400"/>
            <a:ext cx="2089781" cy="2881698"/>
          </a:xfrm>
          <a:prstGeom prst="rect">
            <a:avLst/>
          </a:prstGeom>
          <a:solidFill>
            <a:srgbClr val="E2F0D9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grpSp>
        <p:nvGrpSpPr>
          <p:cNvPr id="319" name="矩形 1"/>
          <p:cNvGrpSpPr/>
          <p:nvPr/>
        </p:nvGrpSpPr>
        <p:grpSpPr>
          <a:xfrm>
            <a:off x="3263105" y="2089958"/>
            <a:ext cx="1862472" cy="288824"/>
            <a:chOff x="0" y="0"/>
            <a:chExt cx="1862471" cy="288823"/>
          </a:xfrm>
        </p:grpSpPr>
        <p:sp>
          <p:nvSpPr>
            <p:cNvPr id="317" name="矩形"/>
            <p:cNvSpPr/>
            <p:nvPr/>
          </p:nvSpPr>
          <p:spPr>
            <a:xfrm>
              <a:off x="0" y="1426"/>
              <a:ext cx="1862472" cy="285971"/>
            </a:xfrm>
            <a:prstGeom prst="rect">
              <a:avLst/>
            </a:prstGeom>
            <a:solidFill>
              <a:srgbClr val="B4C7E7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8" name="title"/>
            <p:cNvSpPr txBox="1"/>
            <p:nvPr/>
          </p:nvSpPr>
          <p:spPr>
            <a:xfrm>
              <a:off x="58419" y="-1"/>
              <a:ext cx="174563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title</a:t>
              </a:r>
            </a:p>
          </p:txBody>
        </p:sp>
      </p:grpSp>
      <p:sp>
        <p:nvSpPr>
          <p:cNvPr id="320" name="矩形 2"/>
          <p:cNvSpPr/>
          <p:nvPr/>
        </p:nvSpPr>
        <p:spPr>
          <a:xfrm>
            <a:off x="3270437" y="2531337"/>
            <a:ext cx="1855141" cy="2163107"/>
          </a:xfrm>
          <a:prstGeom prst="rect">
            <a:avLst/>
          </a:prstGeom>
          <a:solidFill>
            <a:srgbClr val="B4C7E7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1" name="矩形 3"/>
          <p:cNvSpPr/>
          <p:nvPr/>
        </p:nvSpPr>
        <p:spPr>
          <a:xfrm>
            <a:off x="3460941" y="2894289"/>
            <a:ext cx="1508170" cy="1656371"/>
          </a:xfrm>
          <a:prstGeom prst="rect">
            <a:avLst/>
          </a:prstGeom>
          <a:solidFill>
            <a:srgbClr val="FFE699"/>
          </a:solidFill>
          <a:ln w="25400">
            <a:solidFill>
              <a:srgbClr val="AEB5C0"/>
            </a:solidFill>
          </a:ln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2" name="文本框 4"/>
          <p:cNvSpPr txBox="1"/>
          <p:nvPr/>
        </p:nvSpPr>
        <p:spPr>
          <a:xfrm>
            <a:off x="3864088" y="2589167"/>
            <a:ext cx="71931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content</a:t>
            </a:r>
          </a:p>
        </p:txBody>
      </p:sp>
      <p:grpSp>
        <p:nvGrpSpPr>
          <p:cNvPr id="325" name="矩形 6"/>
          <p:cNvGrpSpPr/>
          <p:nvPr/>
        </p:nvGrpSpPr>
        <p:grpSpPr>
          <a:xfrm>
            <a:off x="3626034" y="3181973"/>
            <a:ext cx="1150742" cy="313840"/>
            <a:chOff x="0" y="0"/>
            <a:chExt cx="1150741" cy="313839"/>
          </a:xfrm>
        </p:grpSpPr>
        <p:sp>
          <p:nvSpPr>
            <p:cNvPr id="323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4" name="view1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view1</a:t>
              </a:r>
            </a:p>
          </p:txBody>
        </p:sp>
      </p:grpSp>
      <p:grpSp>
        <p:nvGrpSpPr>
          <p:cNvPr id="328" name="矩形 7"/>
          <p:cNvGrpSpPr/>
          <p:nvPr/>
        </p:nvGrpSpPr>
        <p:grpSpPr>
          <a:xfrm>
            <a:off x="3622268" y="3666401"/>
            <a:ext cx="1150742" cy="313840"/>
            <a:chOff x="0" y="0"/>
            <a:chExt cx="1150741" cy="313839"/>
          </a:xfrm>
        </p:grpSpPr>
        <p:sp>
          <p:nvSpPr>
            <p:cNvPr id="326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27" name="view2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view2</a:t>
              </a:r>
            </a:p>
          </p:txBody>
        </p:sp>
      </p:grpSp>
      <p:grpSp>
        <p:nvGrpSpPr>
          <p:cNvPr id="331" name="矩形 8"/>
          <p:cNvGrpSpPr/>
          <p:nvPr/>
        </p:nvGrpSpPr>
        <p:grpSpPr>
          <a:xfrm>
            <a:off x="3618501" y="4159546"/>
            <a:ext cx="1150742" cy="313840"/>
            <a:chOff x="0" y="0"/>
            <a:chExt cx="1150741" cy="313839"/>
          </a:xfrm>
        </p:grpSpPr>
        <p:sp>
          <p:nvSpPr>
            <p:cNvPr id="329" name="矩形"/>
            <p:cNvSpPr/>
            <p:nvPr/>
          </p:nvSpPr>
          <p:spPr>
            <a:xfrm>
              <a:off x="-1" y="-1"/>
              <a:ext cx="1150743" cy="313841"/>
            </a:xfrm>
            <a:prstGeom prst="rect">
              <a:avLst/>
            </a:prstGeom>
            <a:solidFill>
              <a:srgbClr val="F8CBAD"/>
            </a:solidFill>
            <a:ln w="25400" cap="flat">
              <a:solidFill>
                <a:srgbClr val="AEB5C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30" name="..."/>
            <p:cNvSpPr txBox="1"/>
            <p:nvPr/>
          </p:nvSpPr>
          <p:spPr>
            <a:xfrm>
              <a:off x="58419" y="12507"/>
              <a:ext cx="103390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...</a:t>
              </a:r>
            </a:p>
          </p:txBody>
        </p:sp>
      </p:grpSp>
      <p:sp>
        <p:nvSpPr>
          <p:cNvPr id="332" name="文本框 9"/>
          <p:cNvSpPr txBox="1"/>
          <p:nvPr/>
        </p:nvSpPr>
        <p:spPr>
          <a:xfrm>
            <a:off x="3907133" y="2903006"/>
            <a:ext cx="61469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t>layout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Google Shape;125;p29"/>
          <p:cNvSpPr txBox="1"/>
          <p:nvPr/>
        </p:nvSpPr>
        <p:spPr>
          <a:xfrm>
            <a:off x="520611" y="1121882"/>
            <a:ext cx="8109817" cy="1859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上面那个界面效果如果采用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代码动态构建的话将会是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这样：</a:t>
            </a:r>
          </a:p>
        </p:txBody>
      </p:sp>
      <p:sp>
        <p:nvSpPr>
          <p:cNvPr id="715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frame layout</a:t>
            </a:r>
          </a:p>
        </p:txBody>
      </p:sp>
      <p:pic>
        <p:nvPicPr>
          <p:cNvPr id="716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129" y="1187837"/>
            <a:ext cx="3236763" cy="3375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19" name="Google Shape;125;p29"/>
          <p:cNvSpPr txBox="1"/>
          <p:nvPr/>
        </p:nvSpPr>
        <p:spPr>
          <a:xfrm>
            <a:off x="520611" y="1121882"/>
            <a:ext cx="8109817" cy="3146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由于 frame layout 不描述 view 之间的关系，因此 view 之间如果想要调整位置，那就比较困难了。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frame layout 功能比较简单，限制较多，但是性能较高。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如果想要描述 view 之间的关系，那就需要使用下面介绍的 layout 了。</a:t>
            </a:r>
          </a:p>
        </p:txBody>
      </p:sp>
      <p:sp>
        <p:nvSpPr>
          <p:cNvPr id="720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frame layout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Google Shape;125;p29"/>
          <p:cNvSpPr txBox="1"/>
          <p:nvPr/>
        </p:nvSpPr>
        <p:spPr>
          <a:xfrm>
            <a:off x="520611" y="1121882"/>
            <a:ext cx="8109817" cy="3056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一个 layout 内部的 view 之间的相对位置可能没有那么复杂，比如横向或者纵向一字排开，linear layout 就是处理这种布局的。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linear layout，顾名思义，提供 view 之间线性排列的方式。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线性排列分为两种：水平线性排列、垂直线性排列</a:t>
            </a:r>
          </a:p>
        </p:txBody>
      </p:sp>
      <p:sp>
        <p:nvSpPr>
          <p:cNvPr id="724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linear layout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linear layout 默认是水平线性排列的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view 之间都是垂直一字排开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不会存在 frame layout 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那种互相覆盖问题</a:t>
            </a:r>
          </a:p>
        </p:txBody>
      </p:sp>
      <p:sp>
        <p:nvSpPr>
          <p:cNvPr id="728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linear layout</a:t>
            </a:r>
          </a:p>
        </p:txBody>
      </p:sp>
      <p:pic>
        <p:nvPicPr>
          <p:cNvPr id="729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951" y="1810587"/>
            <a:ext cx="3959461" cy="2890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Google Shape;125;p29"/>
          <p:cNvSpPr txBox="1"/>
          <p:nvPr/>
        </p:nvSpPr>
        <p:spPr>
          <a:xfrm>
            <a:off x="520611" y="1121882"/>
            <a:ext cx="8109817" cy="1240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可以通过 orientation 来修改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默认方向为垂直</a:t>
            </a:r>
          </a:p>
        </p:txBody>
      </p:sp>
      <p:sp>
        <p:nvSpPr>
          <p:cNvPr id="733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linear layout</a:t>
            </a:r>
          </a:p>
        </p:txBody>
      </p:sp>
      <p:pic>
        <p:nvPicPr>
          <p:cNvPr id="734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262" y="1326226"/>
            <a:ext cx="3859513" cy="3098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和 frame layout 不同的是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linear layout 内部的 view 指定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 margin 位置是相对于它的相邻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 view 而言的</a:t>
            </a:r>
          </a:p>
        </p:txBody>
      </p:sp>
      <p:sp>
        <p:nvSpPr>
          <p:cNvPr id="738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linear layout</a:t>
            </a:r>
          </a:p>
        </p:txBody>
      </p:sp>
      <p:pic>
        <p:nvPicPr>
          <p:cNvPr id="739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805" y="1333914"/>
            <a:ext cx="3282893" cy="3082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42" name="Google Shape;125;p29"/>
          <p:cNvSpPr txBox="1"/>
          <p:nvPr/>
        </p:nvSpPr>
        <p:spPr>
          <a:xfrm>
            <a:off x="520611" y="1121882"/>
            <a:ext cx="8109817" cy="3063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如果我想要实现如下效果：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横向三个 view 占满屏幕宽度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三个 view 宽度比例 1:2:1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该怎么做呢？</a:t>
            </a:r>
          </a:p>
        </p:txBody>
      </p:sp>
      <p:sp>
        <p:nvSpPr>
          <p:cNvPr id="743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linear layout</a:t>
            </a:r>
          </a:p>
        </p:txBody>
      </p:sp>
      <p:pic>
        <p:nvPicPr>
          <p:cNvPr id="744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218" y="2041236"/>
            <a:ext cx="2260353" cy="166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Google Shape;125;p29"/>
          <p:cNvSpPr txBox="1"/>
          <p:nvPr/>
        </p:nvSpPr>
        <p:spPr>
          <a:xfrm>
            <a:off x="520611" y="1121882"/>
            <a:ext cx="8109817" cy="3685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答案就是采用 linear layout 的「权重分布」，权重，也就是指定一个 view 占父容器某一方向上尺寸的比重。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在 xml 中通过 android:layout_weight 来指定权重，给定任意数字。Linear layout 会在给定 orientation 上计算所有 view weight，然后计算每个 view 的 weight 的占比，按照这个占比分配尺寸。</a:t>
            </a:r>
          </a:p>
        </p:txBody>
      </p:sp>
      <p:sp>
        <p:nvSpPr>
          <p:cNvPr id="748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linear layout</a:t>
            </a: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Google Shape;125;p29"/>
          <p:cNvSpPr txBox="1"/>
          <p:nvPr/>
        </p:nvSpPr>
        <p:spPr>
          <a:xfrm>
            <a:off x="520611" y="1121882"/>
            <a:ext cx="8109817" cy="1685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三等份屏幕宽度：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endParaRPr/>
          </a:p>
        </p:txBody>
      </p:sp>
      <p:sp>
        <p:nvSpPr>
          <p:cNvPr id="752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linear layout</a:t>
            </a:r>
          </a:p>
        </p:txBody>
      </p:sp>
      <p:pic>
        <p:nvPicPr>
          <p:cNvPr id="753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298" y="1768302"/>
            <a:ext cx="4935872" cy="2921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56" name="Google Shape;125;p29"/>
          <p:cNvSpPr txBox="1"/>
          <p:nvPr/>
        </p:nvSpPr>
        <p:spPr>
          <a:xfrm>
            <a:off x="520611" y="1121882"/>
            <a:ext cx="8109817" cy="1685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上面需求的实现：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endParaRPr/>
          </a:p>
        </p:txBody>
      </p:sp>
      <p:sp>
        <p:nvSpPr>
          <p:cNvPr id="757" name="Google Shape;126;p29"/>
          <p:cNvSpPr txBox="1"/>
          <p:nvPr/>
        </p:nvSpPr>
        <p:spPr>
          <a:xfrm>
            <a:off x="522801" y="524851"/>
            <a:ext cx="56662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linear layout</a:t>
            </a:r>
          </a:p>
        </p:txBody>
      </p:sp>
      <p:pic>
        <p:nvPicPr>
          <p:cNvPr id="758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061" y="1280096"/>
            <a:ext cx="4743665" cy="3336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Google Shape;125;p29"/>
          <p:cNvSpPr txBox="1"/>
          <p:nvPr/>
        </p:nvSpPr>
        <p:spPr>
          <a:xfrm>
            <a:off x="520611" y="1121882"/>
            <a:ext cx="8109817" cy="25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我们通过 android studio 的指引，我们可以创建一个 hello world 的 activity，这个 activity 虽然简单，但是五脏俱全。</a:t>
            </a:r>
          </a:p>
          <a:p>
            <a:pPr indent="76200">
              <a:lnSpc>
                <a:spcPct val="150000"/>
              </a:lnSpc>
              <a:defRPr sz="2400">
                <a:solidFill>
                  <a:srgbClr val="3A5BAE"/>
                </a:solidFill>
              </a:defRPr>
            </a:pPr>
            <a:r>
              <a:t>创建完毕一个 activity 之后，我们有了 activity 的代码，我们还需要在 AndroidManifest.xml 中指定才能运行起来。</a:t>
            </a:r>
          </a:p>
        </p:txBody>
      </p:sp>
      <p:sp>
        <p:nvSpPr>
          <p:cNvPr id="338" name="Google Shape;126;p29"/>
          <p:cNvSpPr txBox="1"/>
          <p:nvPr/>
        </p:nvSpPr>
        <p:spPr>
          <a:xfrm>
            <a:off x="520612" y="530321"/>
            <a:ext cx="500814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基本知识和开发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Google Shape;125;p29"/>
          <p:cNvSpPr txBox="1"/>
          <p:nvPr/>
        </p:nvSpPr>
        <p:spPr>
          <a:xfrm>
            <a:off x="520611" y="1121882"/>
            <a:ext cx="8109817" cy="352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dirty="0"/>
              <a:t>Linear layout </a:t>
            </a:r>
            <a:r>
              <a:rPr dirty="0" err="1"/>
              <a:t>认为内部</a:t>
            </a:r>
            <a:r>
              <a:rPr dirty="0"/>
              <a:t> view </a:t>
            </a:r>
            <a:r>
              <a:rPr dirty="0" err="1"/>
              <a:t>之间是水平或者垂直一字排开的，但是有些时候这种描述并不方便。在有些时候，我们不能知道某一个</a:t>
            </a:r>
            <a:r>
              <a:rPr dirty="0"/>
              <a:t> view </a:t>
            </a:r>
            <a:r>
              <a:rPr dirty="0" err="1"/>
              <a:t>在全局的什么位置，但是我们知道这个</a:t>
            </a:r>
            <a:r>
              <a:rPr dirty="0"/>
              <a:t> view </a:t>
            </a:r>
            <a:r>
              <a:rPr dirty="0" err="1"/>
              <a:t>相对于相邻</a:t>
            </a:r>
            <a:r>
              <a:rPr dirty="0"/>
              <a:t> view </a:t>
            </a:r>
            <a:r>
              <a:rPr dirty="0" err="1"/>
              <a:t>的位置，这种布局比较灵活，方便进行重构</a:t>
            </a:r>
            <a:r>
              <a:rPr dirty="0"/>
              <a:t>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dirty="0" err="1"/>
              <a:t>比如我们在编写一个登录页面的时候，在用户名文本提示</a:t>
            </a:r>
            <a:r>
              <a:rPr dirty="0"/>
              <a:t> view </a:t>
            </a:r>
            <a:r>
              <a:rPr dirty="0" err="1"/>
              <a:t>和输入框</a:t>
            </a:r>
            <a:r>
              <a:rPr dirty="0"/>
              <a:t> view </a:t>
            </a:r>
            <a:r>
              <a:rPr dirty="0" err="1"/>
              <a:t>的相对位置，在界面重构的时候可以直接移动整体，不用关心绝对位置</a:t>
            </a:r>
            <a:r>
              <a:rPr dirty="0"/>
              <a:t>。</a:t>
            </a:r>
          </a:p>
        </p:txBody>
      </p:sp>
      <p:sp>
        <p:nvSpPr>
          <p:cNvPr id="762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relative layout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Google Shape;125;p29"/>
          <p:cNvSpPr txBox="1"/>
          <p:nvPr/>
        </p:nvSpPr>
        <p:spPr>
          <a:xfrm>
            <a:off x="520611" y="1121882"/>
            <a:ext cx="8109817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Relative layout 顾名思义，就是用来描述内部 view 相对位置的布局，</a:t>
            </a:r>
          </a:p>
        </p:txBody>
      </p:sp>
      <p:sp>
        <p:nvSpPr>
          <p:cNvPr id="768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relative layout</a:t>
            </a:r>
          </a:p>
        </p:txBody>
      </p:sp>
      <p:pic>
        <p:nvPicPr>
          <p:cNvPr id="769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371" y="1714485"/>
            <a:ext cx="2367989" cy="3359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74" name="Google Shape;125;p29"/>
          <p:cNvSpPr txBox="1"/>
          <p:nvPr/>
        </p:nvSpPr>
        <p:spPr>
          <a:xfrm>
            <a:off x="520611" y="1121882"/>
            <a:ext cx="8109817" cy="2489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Relative layout 提供了两类属性描述位置：</a:t>
            </a:r>
          </a:p>
          <a:p>
            <a:pPr indent="76200" algn="ctr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layout_to&lt;orientation&gt;Of = "target view id"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用于描述当前 view 在 target view 的什么方位</a:t>
            </a:r>
          </a:p>
          <a:p>
            <a:pPr indent="76200" algn="ctr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layout_align&lt;orientation&gt;="target view id"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用于描述当前 view 和 target view 的什么方位对齐</a:t>
            </a:r>
          </a:p>
        </p:txBody>
      </p:sp>
      <p:sp>
        <p:nvSpPr>
          <p:cNvPr id="775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relative layout</a:t>
            </a: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Google Shape;125;p29"/>
          <p:cNvSpPr txBox="1"/>
          <p:nvPr/>
        </p:nvSpPr>
        <p:spPr>
          <a:xfrm>
            <a:off x="520611" y="1121882"/>
            <a:ext cx="8109817" cy="3130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比如，实现这样的一个需求：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view1 屏幕居中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view2 紧挨着 view1 的左边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两个 view 大小一样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想一想，还有没有别的实现方案？</a:t>
            </a:r>
          </a:p>
        </p:txBody>
      </p:sp>
      <p:sp>
        <p:nvSpPr>
          <p:cNvPr id="779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relative layout</a:t>
            </a:r>
          </a:p>
        </p:txBody>
      </p:sp>
      <p:pic>
        <p:nvPicPr>
          <p:cNvPr id="780" name="图片 1" descr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080" y="980254"/>
            <a:ext cx="3836449" cy="3759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Google Shape;125;p29"/>
          <p:cNvSpPr txBox="1"/>
          <p:nvPr/>
        </p:nvSpPr>
        <p:spPr>
          <a:xfrm>
            <a:off x="520611" y="1121882"/>
            <a:ext cx="8109817" cy="1948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endParaRPr/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view1 屏幕居中</a:t>
            </a:r>
          </a:p>
          <a:p>
            <a:pPr indent="76200">
              <a:lnSpc>
                <a:spcPct val="150000"/>
              </a:lnSpc>
              <a:defRPr sz="2000">
                <a:solidFill>
                  <a:srgbClr val="3A5BAE"/>
                </a:solidFill>
              </a:defRPr>
            </a:pPr>
            <a:r>
              <a:t>view2 在 view1 的左上方</a:t>
            </a:r>
          </a:p>
        </p:txBody>
      </p:sp>
      <p:sp>
        <p:nvSpPr>
          <p:cNvPr id="786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relative layout</a:t>
            </a:r>
          </a:p>
        </p:txBody>
      </p:sp>
      <p:pic>
        <p:nvPicPr>
          <p:cNvPr id="787" name="图片 0" descr="图片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618" y="1327165"/>
            <a:ext cx="4580998" cy="3100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124;p29" descr="Google Shape;124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92" name="Google Shape;125;p29"/>
          <p:cNvSpPr txBox="1"/>
          <p:nvPr/>
        </p:nvSpPr>
        <p:spPr>
          <a:xfrm>
            <a:off x="520611" y="1121882"/>
            <a:ext cx="8109817" cy="3029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以上我们介绍了 3 中经典的布局，这三种布局各有特点，应用场景不同：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1. frame layout：结构简单，功能单一，性能强劲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2. linear layout：线性结构，一字排开，性能较强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3. relative layout：相对描述，布局灵活，易于理解，性能较弱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t>通常，我们使用 frame layout 做整体大布局，linear layout 做简单布局，relative layout 做复杂布局。</a:t>
            </a:r>
          </a:p>
        </p:txBody>
      </p:sp>
      <p:sp>
        <p:nvSpPr>
          <p:cNvPr id="793" name="Google Shape;126;p29"/>
          <p:cNvSpPr txBox="1"/>
          <p:nvPr/>
        </p:nvSpPr>
        <p:spPr>
          <a:xfrm>
            <a:off x="522802" y="524851"/>
            <a:ext cx="580464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Layouts——经典 layout 总结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124;p29" descr="Google Shape;124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Google Shape;125;p29"/>
          <p:cNvSpPr txBox="1"/>
          <p:nvPr/>
        </p:nvSpPr>
        <p:spPr>
          <a:xfrm>
            <a:off x="520611" y="1121882"/>
            <a:ext cx="8109817" cy="3029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dirty="0" err="1"/>
              <a:t>除了我们介绍的</a:t>
            </a:r>
            <a:r>
              <a:rPr dirty="0"/>
              <a:t> 3 </a:t>
            </a:r>
            <a:r>
              <a:rPr dirty="0" err="1"/>
              <a:t>中经典布局之外，Android</a:t>
            </a:r>
            <a:r>
              <a:rPr dirty="0"/>
              <a:t> </a:t>
            </a:r>
            <a:r>
              <a:rPr dirty="0" err="1"/>
              <a:t>还为开发者提供了更加强大的新型布局</a:t>
            </a:r>
            <a:r>
              <a:rPr dirty="0"/>
              <a:t> </a:t>
            </a:r>
            <a:r>
              <a:rPr dirty="0" err="1"/>
              <a:t>constrant</a:t>
            </a:r>
            <a:r>
              <a:rPr dirty="0"/>
              <a:t> </a:t>
            </a:r>
            <a:r>
              <a:rPr dirty="0" err="1"/>
              <a:t>layout，这种布局采用无嵌套设计，大大增强了界面表达能力，并且提升在构建复杂界面的性能</a:t>
            </a:r>
            <a:r>
              <a:rPr dirty="0"/>
              <a:t>。</a:t>
            </a:r>
          </a:p>
          <a:p>
            <a:pPr indent="76200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dirty="0"/>
              <a:t>3 </a:t>
            </a:r>
            <a:r>
              <a:rPr dirty="0" err="1"/>
              <a:t>种经典布局是</a:t>
            </a:r>
            <a:r>
              <a:rPr dirty="0"/>
              <a:t> android </a:t>
            </a:r>
            <a:r>
              <a:rPr dirty="0" err="1"/>
              <a:t>操作系统本身就提供的，constraint</a:t>
            </a:r>
            <a:r>
              <a:rPr dirty="0"/>
              <a:t> layout </a:t>
            </a:r>
            <a:r>
              <a:rPr dirty="0" err="1"/>
              <a:t>则不一样，它是由独立的</a:t>
            </a:r>
            <a:r>
              <a:rPr dirty="0"/>
              <a:t> </a:t>
            </a:r>
            <a:r>
              <a:rPr dirty="0" err="1"/>
              <a:t>androidx</a:t>
            </a:r>
            <a:r>
              <a:rPr dirty="0"/>
              <a:t> library </a:t>
            </a:r>
            <a:r>
              <a:rPr dirty="0" err="1"/>
              <a:t>来提供的，需要开发者手动引入</a:t>
            </a:r>
            <a:r>
              <a:rPr dirty="0"/>
              <a:t>。</a:t>
            </a:r>
          </a:p>
          <a:p>
            <a:pPr indent="76200" algn="ctr">
              <a:lnSpc>
                <a:spcPct val="150000"/>
              </a:lnSpc>
              <a:defRPr sz="1900">
                <a:solidFill>
                  <a:srgbClr val="3A5BAE"/>
                </a:solidFill>
              </a:defRPr>
            </a:pP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更多关于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 </a:t>
            </a: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constrant</a:t>
            </a:r>
            <a:r>
              <a:rPr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 layout </a:t>
            </a:r>
            <a:r>
              <a:rPr u="sng" dirty="0" err="1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的信息请点击这里</a:t>
            </a:r>
            <a:endParaRPr u="sng" dirty="0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3"/>
            </a:endParaRPr>
          </a:p>
        </p:txBody>
      </p:sp>
      <p:sp>
        <p:nvSpPr>
          <p:cNvPr id="799" name="Google Shape;126;p29"/>
          <p:cNvSpPr txBox="1"/>
          <p:nvPr/>
        </p:nvSpPr>
        <p:spPr>
          <a:xfrm>
            <a:off x="519073" y="522483"/>
            <a:ext cx="620529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Activity Layouts——新型 constraint layout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Google Shape;118;p28" descr="Google Shape;118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802" name="Google Shape;119;p28"/>
          <p:cNvSpPr txBox="1"/>
          <p:nvPr/>
        </p:nvSpPr>
        <p:spPr>
          <a:xfrm>
            <a:off x="645265" y="2014272"/>
            <a:ext cx="8109817" cy="58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>
            <a:lvl1pPr>
              <a:defRPr sz="3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Android Views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</a:t>
            </a:r>
          </a:p>
        </p:txBody>
      </p:sp>
      <p:sp>
        <p:nvSpPr>
          <p:cNvPr id="806" name="Google Shape;134;p30"/>
          <p:cNvSpPr txBox="1"/>
          <p:nvPr/>
        </p:nvSpPr>
        <p:spPr>
          <a:xfrm>
            <a:off x="520611" y="1121882"/>
            <a:ext cx="4766168" cy="3046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Activity 提供了一个窗口，但是并没有提供这个窗口上的内容，需要通过各种 view 来装饰这个窗口，这样我们才能得到一个看起来漂亮的界面。</a:t>
            </a:r>
          </a:p>
        </p:txBody>
      </p:sp>
      <p:pic>
        <p:nvPicPr>
          <p:cNvPr id="807" name="图片 5" descr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98" y="534335"/>
            <a:ext cx="1960510" cy="3921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131;p30" descr="Google Shape;131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" y="0"/>
            <a:ext cx="9135881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Google Shape;132;p30"/>
          <p:cNvSpPr txBox="1"/>
          <p:nvPr/>
        </p:nvSpPr>
        <p:spPr>
          <a:xfrm>
            <a:off x="520611" y="516146"/>
            <a:ext cx="2280429" cy="39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 anchor="ctr">
            <a:spAutoFit/>
          </a:bodyPr>
          <a:lstStyle/>
          <a:p>
            <a:pPr>
              <a:defRPr sz="2400" b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Android Views</a:t>
            </a:r>
          </a:p>
        </p:txBody>
      </p:sp>
      <p:sp>
        <p:nvSpPr>
          <p:cNvPr id="811" name="Google Shape;134;p30"/>
          <p:cNvSpPr txBox="1"/>
          <p:nvPr/>
        </p:nvSpPr>
        <p:spPr>
          <a:xfrm>
            <a:off x="520611" y="1121882"/>
            <a:ext cx="4766168" cy="367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Android view 是一个体系，提供了多种 view 供开发者选择。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view 整体上的架构是采用树状关系进行组织的。</a:t>
            </a:r>
          </a:p>
          <a:p>
            <a:pPr indent="76200">
              <a:lnSpc>
                <a:spcPct val="150000"/>
              </a:lnSpc>
              <a:defRPr sz="2300">
                <a:solidFill>
                  <a:srgbClr val="3A5BAE"/>
                </a:solidFill>
              </a:defRPr>
            </a:pPr>
            <a:r>
              <a:t>ViewGroup 是 view 容器，容纳各种 view。</a:t>
            </a:r>
          </a:p>
        </p:txBody>
      </p:sp>
      <p:pic>
        <p:nvPicPr>
          <p:cNvPr id="812" name="图片 0" descr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35" y="1883627"/>
            <a:ext cx="3844137" cy="1683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ebwppDefTheme">
  <a:themeElements>
    <a:clrScheme name="webwppDef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webwppDef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webwppDef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ebwppDefTheme">
  <a:themeElements>
    <a:clrScheme name="webwppDef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webwppDef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webwppDef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3784</Words>
  <Application>Microsoft Office PowerPoint</Application>
  <PresentationFormat>全屏显示(16:9)</PresentationFormat>
  <Paragraphs>650</Paragraphs>
  <Slides>147</Slides>
  <Notes>34</Notes>
  <HiddenSlides>0</HiddenSlides>
  <MMClips>9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147</vt:i4>
      </vt:variant>
    </vt:vector>
  </HeadingPairs>
  <TitlesOfParts>
    <vt:vector size="152" baseType="lpstr">
      <vt:lpstr>微软雅黑</vt:lpstr>
      <vt:lpstr>Arial</vt:lpstr>
      <vt:lpstr>Helvetica Neue</vt:lpstr>
      <vt:lpstr>Helvetica Neue Light</vt:lpstr>
      <vt:lpstr>webwppDefTheme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汪 吉吉</cp:lastModifiedBy>
  <cp:revision>1</cp:revision>
  <dcterms:modified xsi:type="dcterms:W3CDTF">2022-04-13T14:40:20Z</dcterms:modified>
</cp:coreProperties>
</file>